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6"/>
  </p:notesMasterIdLst>
  <p:sldIdLst>
    <p:sldId id="256" r:id="rId2"/>
    <p:sldId id="259" r:id="rId3"/>
    <p:sldId id="257" r:id="rId4"/>
    <p:sldId id="291" r:id="rId5"/>
    <p:sldId id="340" r:id="rId6"/>
    <p:sldId id="293" r:id="rId7"/>
    <p:sldId id="292" r:id="rId8"/>
    <p:sldId id="303" r:id="rId9"/>
    <p:sldId id="328" r:id="rId10"/>
    <p:sldId id="304" r:id="rId11"/>
    <p:sldId id="305" r:id="rId12"/>
    <p:sldId id="306" r:id="rId13"/>
    <p:sldId id="307" r:id="rId14"/>
    <p:sldId id="331" r:id="rId15"/>
    <p:sldId id="329" r:id="rId16"/>
    <p:sldId id="330" r:id="rId17"/>
    <p:sldId id="308" r:id="rId18"/>
    <p:sldId id="309" r:id="rId19"/>
    <p:sldId id="310" r:id="rId20"/>
    <p:sldId id="332" r:id="rId21"/>
    <p:sldId id="295" r:id="rId22"/>
    <p:sldId id="296" r:id="rId23"/>
    <p:sldId id="297" r:id="rId24"/>
    <p:sldId id="298" r:id="rId25"/>
    <p:sldId id="299" r:id="rId26"/>
    <p:sldId id="271" r:id="rId27"/>
    <p:sldId id="300" r:id="rId28"/>
    <p:sldId id="301" r:id="rId29"/>
    <p:sldId id="302" r:id="rId30"/>
    <p:sldId id="313" r:id="rId31"/>
    <p:sldId id="314" r:id="rId32"/>
    <p:sldId id="315" r:id="rId33"/>
    <p:sldId id="337" r:id="rId34"/>
    <p:sldId id="338" r:id="rId35"/>
    <p:sldId id="339" r:id="rId36"/>
    <p:sldId id="316" r:id="rId37"/>
    <p:sldId id="311" r:id="rId38"/>
    <p:sldId id="269" r:id="rId39"/>
    <p:sldId id="317" r:id="rId40"/>
    <p:sldId id="318" r:id="rId41"/>
    <p:sldId id="319" r:id="rId42"/>
    <p:sldId id="333" r:id="rId43"/>
    <p:sldId id="336" r:id="rId44"/>
    <p:sldId id="334" r:id="rId45"/>
    <p:sldId id="335" r:id="rId46"/>
    <p:sldId id="320" r:id="rId47"/>
    <p:sldId id="321" r:id="rId48"/>
    <p:sldId id="322" r:id="rId49"/>
    <p:sldId id="323" r:id="rId50"/>
    <p:sldId id="324" r:id="rId51"/>
    <p:sldId id="325" r:id="rId52"/>
    <p:sldId id="326" r:id="rId53"/>
    <p:sldId id="327" r:id="rId54"/>
    <p:sldId id="341" r:id="rId55"/>
  </p:sldIdLst>
  <p:sldSz cx="9144000" cy="5143500" type="screen16x9"/>
  <p:notesSz cx="6858000" cy="9144000"/>
  <p:embeddedFontLst>
    <p:embeddedFont>
      <p:font typeface="Alfa Slab One" panose="020B0604020202020204" charset="0"/>
      <p:regular r:id="rId57"/>
    </p:embeddedFont>
    <p:embeddedFont>
      <p:font typeface="Andalus" panose="02020603050405020304" pitchFamily="18" charset="-78"/>
      <p:regular r:id="rId58"/>
    </p:embeddedFont>
    <p:embeddedFont>
      <p:font typeface="Arial Black" panose="020B0A04020102020204" pitchFamily="34" charset="0"/>
      <p:bold r:id="rId59"/>
    </p:embeddedFont>
    <p:embeddedFont>
      <p:font typeface="Bahnschrift Condensed" panose="020B0502040204020203" pitchFamily="34" charset="0"/>
      <p:regular r:id="rId60"/>
      <p:bold r:id="rId61"/>
    </p:embeddedFont>
    <p:embeddedFont>
      <p:font typeface="Bahnschrift Light Condensed" panose="020B0502040204020203" pitchFamily="34" charset="0"/>
      <p:regular r:id="rId62"/>
    </p:embeddedFont>
    <p:embeddedFont>
      <p:font typeface="Berlin Sans FB Demi" panose="020E0802020502020306" pitchFamily="34" charset="0"/>
      <p:bold r:id="rId63"/>
    </p:embeddedFon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
      <p:font typeface="Carter One" panose="020B0604020202020204" charset="0"/>
      <p:regular r:id="rId70"/>
    </p:embeddedFont>
    <p:embeddedFont>
      <p:font typeface="Felix Titling" panose="04060505060202020A04" pitchFamily="82" charset="0"/>
      <p:regular r:id="rId71"/>
    </p:embeddedFont>
    <p:embeddedFont>
      <p:font typeface="Gill Sans Ultra Bold Condensed" panose="020B0A06020104020203" pitchFamily="34" charset="0"/>
      <p:regular r:id="rId72"/>
    </p:embeddedFont>
    <p:embeddedFont>
      <p:font typeface="Livvic" panose="020B0604020202020204"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Oswald SemiBold" panose="00000700000000000000" pitchFamily="2" charset="0"/>
      <p:bold r:id="rId81"/>
    </p:embeddedFont>
    <p:embeddedFont>
      <p:font typeface="Playfair Display" panose="00000500000000000000" pitchFamily="2" charset="0"/>
      <p:regular r:id="rId82"/>
      <p:bold r:id="rId83"/>
      <p:italic r:id="rId84"/>
      <p:boldItalic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9ADD3-DA13-497F-A6A2-658DB7F3AE1A}">
  <a:tblStyle styleId="{DF79ADD3-DA13-497F-A6A2-658DB7F3AE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94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89" Type="http://schemas.openxmlformats.org/officeDocument/2006/relationships/font" Target="fonts/font3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font" Target="fonts/font29.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font" Target="fonts/font32.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0.fntdata"/><Relationship Id="rId87" Type="http://schemas.openxmlformats.org/officeDocument/2006/relationships/font" Target="fonts/font31.fntdata"/><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notesMaster" Target="notesMasters/notesMaster1.xml"/><Relationship Id="rId77"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09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664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6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31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57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88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441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321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f730843eb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6f730843e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41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037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057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78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3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75aacc6449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75aacc6449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1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879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25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778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87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6116efd7e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6116efd7e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628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07d9a1b0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50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7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63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945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182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15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175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1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787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88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561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07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934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13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74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54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703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98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121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1558"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80950" y="4034776"/>
            <a:ext cx="2242500" cy="5979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58" name="Google Shape;58;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59" name="Google Shape;59;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60" name="Google Shape;60;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 name="Google Shape;61;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 name="Google Shape;19;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0" name="Google Shape;20;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1" name="Google Shape;21;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6" name="Google Shape;26;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7" name="Google Shape;27;p7"/>
          <p:cNvGrpSpPr/>
          <p:nvPr/>
        </p:nvGrpSpPr>
        <p:grpSpPr>
          <a:xfrm>
            <a:off x="805575" y="4394071"/>
            <a:ext cx="1198043" cy="210331"/>
            <a:chOff x="1026623" y="2953314"/>
            <a:chExt cx="5688711" cy="1008300"/>
          </a:xfrm>
        </p:grpSpPr>
        <p:sp>
          <p:nvSpPr>
            <p:cNvPr id="28" name="Google Shape;28;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grpSp>
        <p:nvGrpSpPr>
          <p:cNvPr id="34" name="Google Shape;34;p8"/>
          <p:cNvGrpSpPr/>
          <p:nvPr/>
        </p:nvGrpSpPr>
        <p:grpSpPr>
          <a:xfrm flipH="1">
            <a:off x="490871" y="1078975"/>
            <a:ext cx="4479425" cy="3051604"/>
            <a:chOff x="4109736" y="1499802"/>
            <a:chExt cx="3922782" cy="2672392"/>
          </a:xfrm>
        </p:grpSpPr>
        <p:sp>
          <p:nvSpPr>
            <p:cNvPr id="35" name="Google Shape;35;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36" name="Google Shape;36;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37" name="Google Shape;37;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38" name="Google Shape;38;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39" name="Google Shape;39;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grpSp>
        <p:nvGrpSpPr>
          <p:cNvPr id="41" name="Google Shape;41;p9"/>
          <p:cNvGrpSpPr/>
          <p:nvPr/>
        </p:nvGrpSpPr>
        <p:grpSpPr>
          <a:xfrm>
            <a:off x="-245023" y="-91675"/>
            <a:ext cx="4817022" cy="5326850"/>
            <a:chOff x="-245023" y="-94025"/>
            <a:chExt cx="4817022" cy="5326850"/>
          </a:xfrm>
        </p:grpSpPr>
        <p:sp>
          <p:nvSpPr>
            <p:cNvPr id="42" name="Google Shape;42;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43" name="Google Shape;43;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44" name="Google Shape;44;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45" name="Google Shape;45;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48" name="Google Shape;48;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49" name="Google Shape;49;p10"/>
          <p:cNvGrpSpPr/>
          <p:nvPr/>
        </p:nvGrpSpPr>
        <p:grpSpPr>
          <a:xfrm>
            <a:off x="7230637" y="781196"/>
            <a:ext cx="1198043" cy="210331"/>
            <a:chOff x="1026623" y="2953314"/>
            <a:chExt cx="5688711" cy="1008300"/>
          </a:xfrm>
        </p:grpSpPr>
        <p:sp>
          <p:nvSpPr>
            <p:cNvPr id="50" name="Google Shape;50;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p:nvPr/>
        </p:nvSpPr>
        <p:spPr>
          <a:xfrm flipH="1">
            <a:off x="643250" y="307218"/>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pic>
        <p:nvPicPr>
          <p:cNvPr id="72" name="Google Shape;72;p15"/>
          <p:cNvPicPr preferRelativeResize="0"/>
          <p:nvPr/>
        </p:nvPicPr>
        <p:blipFill rotWithShape="1">
          <a:blip r:embed="rId3">
            <a:alphaModFix/>
          </a:blip>
          <a:srcRect l="15353" t="9562" r="3239" b="-117"/>
          <a:stretch/>
        </p:blipFill>
        <p:spPr>
          <a:xfrm rot="-152659">
            <a:off x="-502702" y="383842"/>
            <a:ext cx="5200647" cy="4311887"/>
          </a:xfrm>
          <a:prstGeom prst="rect">
            <a:avLst/>
          </a:prstGeom>
          <a:noFill/>
          <a:ln>
            <a:noFill/>
          </a:ln>
        </p:spPr>
      </p:pic>
      <p:grpSp>
        <p:nvGrpSpPr>
          <p:cNvPr id="73" name="Google Shape;73;p15"/>
          <p:cNvGrpSpPr/>
          <p:nvPr/>
        </p:nvGrpSpPr>
        <p:grpSpPr>
          <a:xfrm flipH="1">
            <a:off x="1390490" y="-22797"/>
            <a:ext cx="7745235" cy="5055649"/>
            <a:chOff x="3958700" y="1446124"/>
            <a:chExt cx="4125625" cy="2988823"/>
          </a:xfrm>
        </p:grpSpPr>
        <p:sp>
          <p:nvSpPr>
            <p:cNvPr id="74" name="Google Shape;74;p15"/>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accent3"/>
            </a:solidFill>
            <a:ln>
              <a:noFill/>
            </a:ln>
          </p:spPr>
          <p:txBody>
            <a:bodyPr/>
            <a:lstStyle/>
            <a:p>
              <a:endParaRPr lang="de-DE" dirty="0"/>
            </a:p>
          </p:txBody>
        </p:sp>
        <p:sp>
          <p:nvSpPr>
            <p:cNvPr id="75" name="Google Shape;75;p15"/>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76" name="Google Shape;76;p15"/>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lt2"/>
            </a:solidFill>
            <a:ln>
              <a:noFill/>
            </a:ln>
          </p:spPr>
        </p:sp>
        <p:sp>
          <p:nvSpPr>
            <p:cNvPr id="77" name="Google Shape;77;p15"/>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78" name="Google Shape;78;p15"/>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2" name="TextBox 1">
            <a:extLst>
              <a:ext uri="{FF2B5EF4-FFF2-40B4-BE49-F238E27FC236}">
                <a16:creationId xmlns:a16="http://schemas.microsoft.com/office/drawing/2014/main" id="{64B4D7BC-D133-4BFD-B1C3-E3F827CFEA9D}"/>
              </a:ext>
            </a:extLst>
          </p:cNvPr>
          <p:cNvSpPr txBox="1"/>
          <p:nvPr/>
        </p:nvSpPr>
        <p:spPr>
          <a:xfrm>
            <a:off x="1680190" y="674267"/>
            <a:ext cx="2032840" cy="907941"/>
          </a:xfrm>
          <a:prstGeom prst="rect">
            <a:avLst/>
          </a:prstGeom>
          <a:noFill/>
        </p:spPr>
        <p:txBody>
          <a:bodyPr wrap="square" rtlCol="0">
            <a:spAutoFit/>
          </a:bodyPr>
          <a:lstStyle/>
          <a:p>
            <a:pPr algn="ctr"/>
            <a:r>
              <a:rPr lang="fr-FR" b="1" dirty="0">
                <a:solidFill>
                  <a:srgbClr val="2B6E77"/>
                </a:solidFill>
                <a:effectLst/>
                <a:latin typeface="Times New Roman" panose="02020603050405020304" pitchFamily="18" charset="0"/>
                <a:ea typeface="MS Mincho" panose="02020609040205080304" pitchFamily="49" charset="-128"/>
                <a:cs typeface="Times New Roman" panose="02020603050405020304" pitchFamily="18" charset="0"/>
              </a:rPr>
              <a:t>L’institut spécialisé dans les métiers de l'offshoring</a:t>
            </a:r>
            <a:endParaRPr lang="de-DE" b="1" dirty="0">
              <a:solidFill>
                <a:srgbClr val="0F0F3F"/>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de-DE" sz="1100" dirty="0"/>
          </a:p>
        </p:txBody>
      </p:sp>
      <p:sp>
        <p:nvSpPr>
          <p:cNvPr id="20" name="Text Box 2">
            <a:extLst>
              <a:ext uri="{FF2B5EF4-FFF2-40B4-BE49-F238E27FC236}">
                <a16:creationId xmlns:a16="http://schemas.microsoft.com/office/drawing/2014/main" id="{2AF08099-70B0-477C-8627-14FEC98A552C}"/>
              </a:ext>
            </a:extLst>
          </p:cNvPr>
          <p:cNvSpPr txBox="1"/>
          <p:nvPr/>
        </p:nvSpPr>
        <p:spPr>
          <a:xfrm>
            <a:off x="6885726" y="704232"/>
            <a:ext cx="2360295" cy="329642"/>
          </a:xfrm>
          <a:prstGeom prst="rect">
            <a:avLst/>
          </a:prstGeom>
          <a:noFill/>
          <a:ln>
            <a:noFill/>
            <a:prstDash/>
          </a:ln>
        </p:spPr>
        <p:txBody>
          <a:bodyPr vert="horz" wrap="square" lIns="91440" tIns="45720" rIns="91440" bIns="45720" anchor="t" anchorCtr="0" compatLnSpc="0">
            <a:spAutoFit/>
          </a:bodyPr>
          <a:lstStyle/>
          <a:p>
            <a:pPr>
              <a:lnSpc>
                <a:spcPct val="115000"/>
              </a:lnSpc>
            </a:pPr>
            <a:r>
              <a:rPr lang="en-ZA" b="1" dirty="0">
                <a:solidFill>
                  <a:srgbClr val="2B6E77"/>
                </a:solidFill>
                <a:effectLst/>
                <a:latin typeface="Times New Roman" panose="02020603050405020304" pitchFamily="18" charset="0"/>
                <a:ea typeface="MS Mincho" panose="02020609040205080304" pitchFamily="49" charset="-128"/>
                <a:cs typeface="Times New Roman" panose="02020603050405020304" pitchFamily="18" charset="0"/>
              </a:rPr>
              <a:t>Hotel cote d’or</a:t>
            </a:r>
            <a:endParaRPr lang="de-DE" sz="1200" b="1" dirty="0">
              <a:solidFill>
                <a:srgbClr val="0F0F3F"/>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3" name="Diamond 2">
            <a:extLst>
              <a:ext uri="{FF2B5EF4-FFF2-40B4-BE49-F238E27FC236}">
                <a16:creationId xmlns:a16="http://schemas.microsoft.com/office/drawing/2014/main" id="{200EDB41-44C2-45F8-8E18-2B75673565E6}"/>
              </a:ext>
            </a:extLst>
          </p:cNvPr>
          <p:cNvSpPr/>
          <p:nvPr/>
        </p:nvSpPr>
        <p:spPr>
          <a:xfrm>
            <a:off x="2424160" y="455992"/>
            <a:ext cx="215857" cy="209872"/>
          </a:xfrm>
          <a:prstGeom prst="diamon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3" name="Diamond 22">
            <a:extLst>
              <a:ext uri="{FF2B5EF4-FFF2-40B4-BE49-F238E27FC236}">
                <a16:creationId xmlns:a16="http://schemas.microsoft.com/office/drawing/2014/main" id="{6AB63919-9D61-4DB1-8085-0904650F9E40}"/>
              </a:ext>
            </a:extLst>
          </p:cNvPr>
          <p:cNvSpPr/>
          <p:nvPr/>
        </p:nvSpPr>
        <p:spPr>
          <a:xfrm>
            <a:off x="2722844" y="455992"/>
            <a:ext cx="215857" cy="209872"/>
          </a:xfrm>
          <a:prstGeom prst="diamond">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4" name="Diamond 23">
            <a:extLst>
              <a:ext uri="{FF2B5EF4-FFF2-40B4-BE49-F238E27FC236}">
                <a16:creationId xmlns:a16="http://schemas.microsoft.com/office/drawing/2014/main" id="{53EAD7BD-5F13-48BE-A350-D95E91D8BA11}"/>
              </a:ext>
            </a:extLst>
          </p:cNvPr>
          <p:cNvSpPr/>
          <p:nvPr/>
        </p:nvSpPr>
        <p:spPr>
          <a:xfrm>
            <a:off x="2570449" y="455992"/>
            <a:ext cx="215857" cy="209872"/>
          </a:xfrm>
          <a:prstGeom prst="diamond">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TextBox 6">
            <a:extLst>
              <a:ext uri="{FF2B5EF4-FFF2-40B4-BE49-F238E27FC236}">
                <a16:creationId xmlns:a16="http://schemas.microsoft.com/office/drawing/2014/main" id="{F4D91668-6AF0-4E9D-831A-9119E7E67984}"/>
              </a:ext>
            </a:extLst>
          </p:cNvPr>
          <p:cNvSpPr txBox="1"/>
          <p:nvPr/>
        </p:nvSpPr>
        <p:spPr>
          <a:xfrm>
            <a:off x="4144682" y="1397542"/>
            <a:ext cx="2572580" cy="369332"/>
          </a:xfrm>
          <a:prstGeom prst="rect">
            <a:avLst/>
          </a:prstGeom>
          <a:noFill/>
        </p:spPr>
        <p:txBody>
          <a:bodyPr wrap="square" rtlCol="0">
            <a:spAutoFit/>
          </a:bodyPr>
          <a:lstStyle/>
          <a:p>
            <a:r>
              <a:rPr lang="en-ZA" sz="1800" dirty="0">
                <a:solidFill>
                  <a:schemeClr val="bg1">
                    <a:lumMod val="50000"/>
                  </a:schemeClr>
                </a:solidFill>
                <a:latin typeface="Bahnschrift Condensed" panose="020B0502040204020203" pitchFamily="34" charset="0"/>
              </a:rPr>
              <a:t>Projet de fin de formation</a:t>
            </a:r>
            <a:endParaRPr lang="de-DE" sz="1800" dirty="0">
              <a:solidFill>
                <a:schemeClr val="bg1">
                  <a:lumMod val="50000"/>
                </a:schemeClr>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0C31DEF5-626E-4395-89A4-F1FABC38AFFD}"/>
              </a:ext>
            </a:extLst>
          </p:cNvPr>
          <p:cNvSpPr txBox="1"/>
          <p:nvPr/>
        </p:nvSpPr>
        <p:spPr>
          <a:xfrm>
            <a:off x="3321895" y="1805047"/>
            <a:ext cx="3980021" cy="861774"/>
          </a:xfrm>
          <a:prstGeom prst="rect">
            <a:avLst/>
          </a:prstGeom>
          <a:noFill/>
        </p:spPr>
        <p:txBody>
          <a:bodyPr wrap="square" rtlCol="0">
            <a:spAutoFit/>
          </a:bodyPr>
          <a:lstStyle/>
          <a:p>
            <a:pPr algn="ctr"/>
            <a:r>
              <a:rPr lang="fr-FR" sz="1800" b="0" dirty="0">
                <a:solidFill>
                  <a:schemeClr val="tx1">
                    <a:lumMod val="60000"/>
                    <a:lumOff val="40000"/>
                  </a:schemeClr>
                </a:solidFill>
                <a:effectLst/>
                <a:latin typeface="Arial Black" panose="020B0A04020102020204" pitchFamily="34" charset="0"/>
                <a:ea typeface="MS Mincho" panose="02020609040205080304" pitchFamily="49" charset="-128"/>
                <a:cs typeface="Times New Roman" panose="02020603050405020304" pitchFamily="18" charset="0"/>
              </a:rPr>
              <a:t>Développement du site Web de l’hôtel côte d’or</a:t>
            </a:r>
            <a:endParaRPr lang="de-DE" sz="1800" b="1" dirty="0">
              <a:solidFill>
                <a:schemeClr val="tx1">
                  <a:lumMod val="60000"/>
                  <a:lumOff val="40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de-DE" dirty="0"/>
          </a:p>
        </p:txBody>
      </p:sp>
      <p:sp>
        <p:nvSpPr>
          <p:cNvPr id="11" name="TextBox 10">
            <a:extLst>
              <a:ext uri="{FF2B5EF4-FFF2-40B4-BE49-F238E27FC236}">
                <a16:creationId xmlns:a16="http://schemas.microsoft.com/office/drawing/2014/main" id="{D4F91977-1DF8-495A-B03E-9B07E0282F69}"/>
              </a:ext>
            </a:extLst>
          </p:cNvPr>
          <p:cNvSpPr txBox="1"/>
          <p:nvPr/>
        </p:nvSpPr>
        <p:spPr>
          <a:xfrm>
            <a:off x="1836973" y="2962354"/>
            <a:ext cx="2417632" cy="830997"/>
          </a:xfrm>
          <a:prstGeom prst="rect">
            <a:avLst/>
          </a:prstGeom>
          <a:noFill/>
        </p:spPr>
        <p:txBody>
          <a:bodyPr wrap="square" rtlCol="0">
            <a:spAutoFit/>
          </a:bodyPr>
          <a:lstStyle/>
          <a:p>
            <a:r>
              <a:rPr lang="en-ZA" sz="1200" dirty="0">
                <a:solidFill>
                  <a:schemeClr val="tx2">
                    <a:lumMod val="25000"/>
                  </a:schemeClr>
                </a:solidFill>
                <a:latin typeface="Bahnschrift Light Condensed" panose="020B0502040204020203" pitchFamily="34" charset="0"/>
              </a:rPr>
              <a:t>R</a:t>
            </a:r>
            <a:r>
              <a:rPr lang="fr-FR" sz="1200" dirty="0">
                <a:solidFill>
                  <a:schemeClr val="tx2">
                    <a:lumMod val="25000"/>
                  </a:schemeClr>
                </a:solidFill>
                <a:latin typeface="Bahnschrift Light Condensed" panose="020B0502040204020203" pitchFamily="34" charset="0"/>
              </a:rPr>
              <a:t>é</a:t>
            </a:r>
            <a:r>
              <a:rPr lang="en-ZA" sz="1200" dirty="0">
                <a:solidFill>
                  <a:schemeClr val="tx2">
                    <a:lumMod val="25000"/>
                  </a:schemeClr>
                </a:solidFill>
                <a:latin typeface="Bahnschrift Light Condensed" panose="020B0502040204020203" pitchFamily="34" charset="0"/>
              </a:rPr>
              <a:t>alis</a:t>
            </a:r>
            <a:r>
              <a:rPr lang="fr-FR" sz="1200" dirty="0">
                <a:solidFill>
                  <a:schemeClr val="tx2">
                    <a:lumMod val="25000"/>
                  </a:schemeClr>
                </a:solidFill>
                <a:latin typeface="Bahnschrift Light Condensed" panose="020B0502040204020203" pitchFamily="34" charset="0"/>
              </a:rPr>
              <a:t>é </a:t>
            </a:r>
            <a:r>
              <a:rPr lang="en-ZA" sz="1200" dirty="0">
                <a:solidFill>
                  <a:schemeClr val="tx2">
                    <a:lumMod val="25000"/>
                  </a:schemeClr>
                </a:solidFill>
                <a:latin typeface="Bahnschrift Light Condensed" panose="020B0502040204020203" pitchFamily="34" charset="0"/>
              </a:rPr>
              <a:t>par :</a:t>
            </a:r>
          </a:p>
          <a:p>
            <a:r>
              <a:rPr lang="en-ZA" sz="1200" dirty="0">
                <a:solidFill>
                  <a:schemeClr val="tx2">
                    <a:lumMod val="25000"/>
                  </a:schemeClr>
                </a:solidFill>
                <a:latin typeface="Bahnschrift Light Condensed" panose="020B0502040204020203" pitchFamily="34" charset="0"/>
              </a:rPr>
              <a:t>	Jihan El Hssisen</a:t>
            </a:r>
          </a:p>
          <a:p>
            <a:r>
              <a:rPr lang="en-ZA" sz="1200" dirty="0">
                <a:solidFill>
                  <a:schemeClr val="tx2">
                    <a:lumMod val="25000"/>
                  </a:schemeClr>
                </a:solidFill>
                <a:latin typeface="Bahnschrift Light Condensed" panose="020B0502040204020203" pitchFamily="34" charset="0"/>
              </a:rPr>
              <a:t>	Marwa Siar</a:t>
            </a:r>
          </a:p>
          <a:p>
            <a:r>
              <a:rPr lang="en-ZA" sz="1200" dirty="0">
                <a:solidFill>
                  <a:schemeClr val="tx2">
                    <a:lumMod val="25000"/>
                  </a:schemeClr>
                </a:solidFill>
                <a:latin typeface="Bahnschrift Light Condensed" panose="020B0502040204020203" pitchFamily="34" charset="0"/>
              </a:rPr>
              <a:t>	Maroua Zebda</a:t>
            </a:r>
            <a:endParaRPr lang="de-DE" sz="1200" dirty="0">
              <a:solidFill>
                <a:schemeClr val="tx2">
                  <a:lumMod val="25000"/>
                </a:schemeClr>
              </a:solidFill>
              <a:latin typeface="Bahnschrift Light Condensed" panose="020B0502040204020203" pitchFamily="34" charset="0"/>
            </a:endParaRPr>
          </a:p>
        </p:txBody>
      </p:sp>
      <p:sp>
        <p:nvSpPr>
          <p:cNvPr id="33" name="TextBox 32">
            <a:extLst>
              <a:ext uri="{FF2B5EF4-FFF2-40B4-BE49-F238E27FC236}">
                <a16:creationId xmlns:a16="http://schemas.microsoft.com/office/drawing/2014/main" id="{EC73FAD1-2F2A-4E15-A76B-99CC80D8ECBD}"/>
              </a:ext>
            </a:extLst>
          </p:cNvPr>
          <p:cNvSpPr txBox="1"/>
          <p:nvPr/>
        </p:nvSpPr>
        <p:spPr>
          <a:xfrm>
            <a:off x="6521377" y="2939137"/>
            <a:ext cx="2417632" cy="830997"/>
          </a:xfrm>
          <a:prstGeom prst="rect">
            <a:avLst/>
          </a:prstGeom>
          <a:noFill/>
        </p:spPr>
        <p:txBody>
          <a:bodyPr wrap="square" rtlCol="0">
            <a:spAutoFit/>
          </a:bodyPr>
          <a:lstStyle/>
          <a:p>
            <a:r>
              <a:rPr lang="en-ZA" sz="1200" dirty="0">
                <a:solidFill>
                  <a:schemeClr val="tx2">
                    <a:lumMod val="25000"/>
                  </a:schemeClr>
                </a:solidFill>
                <a:latin typeface="Bahnschrift Light Condensed" panose="020B0502040204020203" pitchFamily="34" charset="0"/>
              </a:rPr>
              <a:t>Encadr</a:t>
            </a:r>
            <a:r>
              <a:rPr lang="fr-FR" sz="1200" dirty="0">
                <a:solidFill>
                  <a:schemeClr val="tx2">
                    <a:lumMod val="25000"/>
                  </a:schemeClr>
                </a:solidFill>
                <a:latin typeface="Bahnschrift Light Condensed" panose="020B0502040204020203" pitchFamily="34" charset="0"/>
              </a:rPr>
              <a:t>é </a:t>
            </a:r>
            <a:r>
              <a:rPr lang="en-ZA" sz="1200" dirty="0">
                <a:solidFill>
                  <a:schemeClr val="tx2">
                    <a:lumMod val="25000"/>
                  </a:schemeClr>
                </a:solidFill>
                <a:latin typeface="Bahnschrift Light Condensed" panose="020B0502040204020203" pitchFamily="34" charset="0"/>
              </a:rPr>
              <a:t>par :</a:t>
            </a:r>
          </a:p>
          <a:p>
            <a:r>
              <a:rPr lang="en-ZA" sz="1200" dirty="0">
                <a:solidFill>
                  <a:schemeClr val="tx2">
                    <a:lumMod val="25000"/>
                  </a:schemeClr>
                </a:solidFill>
                <a:latin typeface="Bahnschrift Light Condensed" panose="020B0502040204020203" pitchFamily="34" charset="0"/>
              </a:rPr>
              <a:t>	Oussama Rahmouni</a:t>
            </a:r>
          </a:p>
          <a:p>
            <a:r>
              <a:rPr lang="en-ZA" sz="1200" dirty="0">
                <a:solidFill>
                  <a:schemeClr val="tx2">
                    <a:lumMod val="25000"/>
                  </a:schemeClr>
                </a:solidFill>
                <a:latin typeface="Bahnschrift Light Condensed" panose="020B0502040204020203" pitchFamily="34" charset="0"/>
              </a:rPr>
              <a:t>	Manal El Ghaddouri</a:t>
            </a:r>
          </a:p>
          <a:p>
            <a:r>
              <a:rPr lang="en-ZA" sz="1200" dirty="0">
                <a:solidFill>
                  <a:schemeClr val="tx2">
                    <a:lumMod val="25000"/>
                  </a:schemeClr>
                </a:solidFill>
                <a:latin typeface="Bahnschrift Light Condensed" panose="020B0502040204020203" pitchFamily="34" charset="0"/>
              </a:rPr>
              <a:t>	</a:t>
            </a:r>
          </a:p>
        </p:txBody>
      </p:sp>
      <p:pic>
        <p:nvPicPr>
          <p:cNvPr id="17" name="Picture 16">
            <a:extLst>
              <a:ext uri="{FF2B5EF4-FFF2-40B4-BE49-F238E27FC236}">
                <a16:creationId xmlns:a16="http://schemas.microsoft.com/office/drawing/2014/main" id="{ADC51755-AE99-46CD-B625-949E892523AB}"/>
              </a:ext>
            </a:extLst>
          </p:cNvPr>
          <p:cNvPicPr>
            <a:picLocks noChangeAspect="1"/>
          </p:cNvPicPr>
          <p:nvPr/>
        </p:nvPicPr>
        <p:blipFill>
          <a:blip r:embed="rId4"/>
          <a:stretch>
            <a:fillRect/>
          </a:stretch>
        </p:blipFill>
        <p:spPr>
          <a:xfrm>
            <a:off x="7301916" y="411079"/>
            <a:ext cx="457974" cy="457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 calcmode="lin" valueType="num">
                                      <p:cBhvr additive="base">
                                        <p:cTn id="2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1">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additive="base">
                                        <p:cTn id="31"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anim calcmode="lin" valueType="num">
                                      <p:cBhvr additive="base">
                                        <p:cTn id="3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3">
                                            <p:txEl>
                                              <p:pRg st="1" end="1"/>
                                            </p:txEl>
                                          </p:spTgt>
                                        </p:tgtEl>
                                        <p:attrNameLst>
                                          <p:attrName>style.visibility</p:attrName>
                                        </p:attrNameLst>
                                      </p:cBhvr>
                                      <p:to>
                                        <p:strVal val="visible"/>
                                      </p:to>
                                    </p:set>
                                    <p:anim calcmode="lin" valueType="num">
                                      <p:cBhvr additive="base">
                                        <p:cTn id="43" dur="500" fill="hold"/>
                                        <p:tgtEl>
                                          <p:spTgt spid="33">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3">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33">
                                            <p:txEl>
                                              <p:pRg st="2" end="2"/>
                                            </p:txEl>
                                          </p:spTgt>
                                        </p:tgtEl>
                                        <p:attrNameLst>
                                          <p:attrName>style.visibility</p:attrName>
                                        </p:attrNameLst>
                                      </p:cBhvr>
                                      <p:to>
                                        <p:strVal val="visible"/>
                                      </p:to>
                                    </p:set>
                                    <p:anim calcmode="lin" valueType="num">
                                      <p:cBhvr additive="base">
                                        <p:cTn id="47" dur="500" fill="hold"/>
                                        <p:tgtEl>
                                          <p:spTgt spid="33">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1">
            <a:extLst>
              <a:ext uri="{FF2B5EF4-FFF2-40B4-BE49-F238E27FC236}">
                <a16:creationId xmlns:a16="http://schemas.microsoft.com/office/drawing/2014/main" id="{8F069F2A-BDCB-479C-BEA1-0AAFBDB79C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9180" y="1691641"/>
            <a:ext cx="7109460" cy="2855798"/>
          </a:xfrm>
          <a:prstGeom prst="rect">
            <a:avLst/>
          </a:prstGeom>
          <a:noFill/>
          <a:ln>
            <a:noFill/>
          </a:ln>
        </p:spPr>
      </p:pic>
      <p:sp>
        <p:nvSpPr>
          <p:cNvPr id="17" name="TextBox 16">
            <a:extLst>
              <a:ext uri="{FF2B5EF4-FFF2-40B4-BE49-F238E27FC236}">
                <a16:creationId xmlns:a16="http://schemas.microsoft.com/office/drawing/2014/main" id="{3685B3F5-4B59-40DC-A363-93F8CEADE3E4}"/>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2:</a:t>
            </a:r>
            <a:endParaRPr lang="de-DE" dirty="0">
              <a:solidFill>
                <a:srgbClr val="002060"/>
              </a:solidFill>
            </a:endParaRPr>
          </a:p>
        </p:txBody>
      </p:sp>
    </p:spTree>
    <p:extLst>
      <p:ext uri="{BB962C8B-B14F-4D97-AF65-F5344CB8AC3E}">
        <p14:creationId xmlns:p14="http://schemas.microsoft.com/office/powerpoint/2010/main" val="392884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3">
            <a:extLst>
              <a:ext uri="{FF2B5EF4-FFF2-40B4-BE49-F238E27FC236}">
                <a16:creationId xmlns:a16="http://schemas.microsoft.com/office/drawing/2014/main" id="{5EEBB4DE-A65A-4A54-B45E-CA5FE4BCEF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1" y="1744981"/>
            <a:ext cx="7109460" cy="2659380"/>
          </a:xfrm>
          <a:prstGeom prst="rect">
            <a:avLst/>
          </a:prstGeom>
          <a:noFill/>
          <a:ln>
            <a:noFill/>
          </a:ln>
        </p:spPr>
      </p:pic>
      <p:sp>
        <p:nvSpPr>
          <p:cNvPr id="16" name="TextBox 15">
            <a:extLst>
              <a:ext uri="{FF2B5EF4-FFF2-40B4-BE49-F238E27FC236}">
                <a16:creationId xmlns:a16="http://schemas.microsoft.com/office/drawing/2014/main" id="{B7AC18F7-5C10-42D9-8CD5-0592E4BA2108}"/>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3 :</a:t>
            </a:r>
            <a:endParaRPr lang="de-DE" dirty="0">
              <a:solidFill>
                <a:srgbClr val="002060"/>
              </a:solidFill>
            </a:endParaRPr>
          </a:p>
        </p:txBody>
      </p:sp>
    </p:spTree>
    <p:extLst>
      <p:ext uri="{BB962C8B-B14F-4D97-AF65-F5344CB8AC3E}">
        <p14:creationId xmlns:p14="http://schemas.microsoft.com/office/powerpoint/2010/main" val="410759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610574"/>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4">
            <a:extLst>
              <a:ext uri="{FF2B5EF4-FFF2-40B4-BE49-F238E27FC236}">
                <a16:creationId xmlns:a16="http://schemas.microsoft.com/office/drawing/2014/main" id="{AD47F88A-C1E2-40BA-8729-5B2C16DF6A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27365"/>
            <a:ext cx="7261859" cy="3013207"/>
          </a:xfrm>
          <a:prstGeom prst="rect">
            <a:avLst/>
          </a:prstGeom>
          <a:noFill/>
          <a:ln>
            <a:noFill/>
          </a:ln>
        </p:spPr>
      </p:pic>
      <p:sp>
        <p:nvSpPr>
          <p:cNvPr id="16" name="TextBox 15">
            <a:extLst>
              <a:ext uri="{FF2B5EF4-FFF2-40B4-BE49-F238E27FC236}">
                <a16:creationId xmlns:a16="http://schemas.microsoft.com/office/drawing/2014/main" id="{D6F05196-E3C4-478E-8FC6-F2E9C5CCA294}"/>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4 :</a:t>
            </a:r>
            <a:endParaRPr lang="de-DE" dirty="0">
              <a:solidFill>
                <a:srgbClr val="002060"/>
              </a:solidFill>
            </a:endParaRPr>
          </a:p>
        </p:txBody>
      </p:sp>
    </p:spTree>
    <p:extLst>
      <p:ext uri="{BB962C8B-B14F-4D97-AF65-F5344CB8AC3E}">
        <p14:creationId xmlns:p14="http://schemas.microsoft.com/office/powerpoint/2010/main" val="403396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5">
            <a:extLst>
              <a:ext uri="{FF2B5EF4-FFF2-40B4-BE49-F238E27FC236}">
                <a16:creationId xmlns:a16="http://schemas.microsoft.com/office/drawing/2014/main" id="{1A45A96B-BE1E-4184-AE40-4C7B39DB6FF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 y="1844040"/>
            <a:ext cx="7383779" cy="2956560"/>
          </a:xfrm>
          <a:prstGeom prst="rect">
            <a:avLst/>
          </a:prstGeom>
          <a:noFill/>
          <a:ln>
            <a:noFill/>
          </a:ln>
        </p:spPr>
      </p:pic>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5 :</a:t>
            </a:r>
            <a:endParaRPr lang="de-DE" dirty="0">
              <a:solidFill>
                <a:srgbClr val="002060"/>
              </a:solidFill>
            </a:endParaRPr>
          </a:p>
        </p:txBody>
      </p:sp>
    </p:spTree>
    <p:extLst>
      <p:ext uri="{BB962C8B-B14F-4D97-AF65-F5344CB8AC3E}">
        <p14:creationId xmlns:p14="http://schemas.microsoft.com/office/powerpoint/2010/main" val="32484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7180580" cy="861774"/>
          </a:xfrm>
          <a:prstGeom prst="rect">
            <a:avLst/>
          </a:prstGeom>
          <a:noFill/>
        </p:spPr>
        <p:txBody>
          <a:bodyPr wrap="square" rtlCol="0">
            <a:spAutoFit/>
          </a:bodyPr>
          <a:lstStyle/>
          <a:p>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Les user stories facilitent la communication et la planification des fonctionnalités en capturant de manière concise les besoins des utilisateurs. </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endParaRPr lang="de-DE" dirty="0">
              <a:solidFill>
                <a:srgbClr val="002060"/>
              </a:solidFill>
            </a:endParaRPr>
          </a:p>
        </p:txBody>
      </p:sp>
      <p:sp>
        <p:nvSpPr>
          <p:cNvPr id="2" name="Arrow: Down 1">
            <a:extLst>
              <a:ext uri="{FF2B5EF4-FFF2-40B4-BE49-F238E27FC236}">
                <a16:creationId xmlns:a16="http://schemas.microsoft.com/office/drawing/2014/main" id="{984FF00E-1EF5-49FB-8B38-A9FE16546B9B}"/>
              </a:ext>
            </a:extLst>
          </p:cNvPr>
          <p:cNvSpPr/>
          <p:nvPr/>
        </p:nvSpPr>
        <p:spPr>
          <a:xfrm>
            <a:off x="3488267" y="2150533"/>
            <a:ext cx="762000" cy="1905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186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User stories :</a:t>
            </a:r>
            <a:endParaRPr lang="de-DE" dirty="0">
              <a:solidFill>
                <a:srgbClr val="002060"/>
              </a:solidFill>
            </a:endParaRPr>
          </a:p>
        </p:txBody>
      </p:sp>
      <p:pic>
        <p:nvPicPr>
          <p:cNvPr id="17" name="Image 52">
            <a:extLst>
              <a:ext uri="{FF2B5EF4-FFF2-40B4-BE49-F238E27FC236}">
                <a16:creationId xmlns:a16="http://schemas.microsoft.com/office/drawing/2014/main" id="{66FB64DC-1BF3-4FD7-B5C3-F7C38776C80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234" y="1726670"/>
            <a:ext cx="6824980" cy="2692930"/>
          </a:xfrm>
          <a:prstGeom prst="rect">
            <a:avLst/>
          </a:prstGeom>
          <a:noFill/>
          <a:ln>
            <a:noFill/>
          </a:ln>
        </p:spPr>
      </p:pic>
    </p:spTree>
    <p:extLst>
      <p:ext uri="{BB962C8B-B14F-4D97-AF65-F5344CB8AC3E}">
        <p14:creationId xmlns:p14="http://schemas.microsoft.com/office/powerpoint/2010/main" val="35867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User stories :</a:t>
            </a:r>
            <a:endParaRPr lang="de-DE" dirty="0">
              <a:solidFill>
                <a:srgbClr val="002060"/>
              </a:solidFill>
            </a:endParaRPr>
          </a:p>
        </p:txBody>
      </p:sp>
      <p:pic>
        <p:nvPicPr>
          <p:cNvPr id="15" name="Image 53">
            <a:extLst>
              <a:ext uri="{FF2B5EF4-FFF2-40B4-BE49-F238E27FC236}">
                <a16:creationId xmlns:a16="http://schemas.microsoft.com/office/drawing/2014/main" id="{DBDD40BC-BB31-4112-8532-D40EC4A990F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0" y="1589766"/>
            <a:ext cx="6875780" cy="2367280"/>
          </a:xfrm>
          <a:prstGeom prst="rect">
            <a:avLst/>
          </a:prstGeom>
          <a:noFill/>
          <a:ln>
            <a:noFill/>
          </a:ln>
        </p:spPr>
      </p:pic>
      <p:pic>
        <p:nvPicPr>
          <p:cNvPr id="18" name="Image 59">
            <a:extLst>
              <a:ext uri="{FF2B5EF4-FFF2-40B4-BE49-F238E27FC236}">
                <a16:creationId xmlns:a16="http://schemas.microsoft.com/office/drawing/2014/main" id="{62DFDA14-A0B5-47C0-850F-C370C93007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420" y="3957046"/>
            <a:ext cx="6875780" cy="457200"/>
          </a:xfrm>
          <a:prstGeom prst="rect">
            <a:avLst/>
          </a:prstGeom>
          <a:noFill/>
          <a:ln>
            <a:noFill/>
          </a:ln>
        </p:spPr>
      </p:pic>
    </p:spTree>
    <p:extLst>
      <p:ext uri="{BB962C8B-B14F-4D97-AF65-F5344CB8AC3E}">
        <p14:creationId xmlns:p14="http://schemas.microsoft.com/office/powerpoint/2010/main" val="42058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196BA3C0-90BB-4DA7-84EE-8586563C19A3}"/>
              </a:ext>
            </a:extLst>
          </p:cNvPr>
          <p:cNvSpPr txBox="1"/>
          <p:nvPr/>
        </p:nvSpPr>
        <p:spPr>
          <a:xfrm>
            <a:off x="3502433" y="708522"/>
            <a:ext cx="1154234" cy="338554"/>
          </a:xfrm>
          <a:prstGeom prst="rect">
            <a:avLst/>
          </a:prstGeom>
          <a:noFill/>
        </p:spPr>
        <p:txBody>
          <a:bodyPr wrap="square" rtlCol="0">
            <a:spAutoFit/>
          </a:bodyPr>
          <a:lstStyle/>
          <a:p>
            <a:r>
              <a:rPr lang="en-ZA" sz="1600" b="1" dirty="0">
                <a:solidFill>
                  <a:schemeClr val="tx2"/>
                </a:solidFill>
              </a:rPr>
              <a:t>Burn Up </a:t>
            </a:r>
            <a:endParaRPr lang="de-DE" sz="1600" b="1" dirty="0">
              <a:solidFill>
                <a:schemeClr val="tx2"/>
              </a:solidFill>
            </a:endParaRPr>
          </a:p>
        </p:txBody>
      </p:sp>
      <p:pic>
        <p:nvPicPr>
          <p:cNvPr id="16" name="Image 203">
            <a:extLst>
              <a:ext uri="{FF2B5EF4-FFF2-40B4-BE49-F238E27FC236}">
                <a16:creationId xmlns:a16="http://schemas.microsoft.com/office/drawing/2014/main" id="{F7A51FB0-CFD2-4B81-98AB-71B2CFC098D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6487" y="1922736"/>
            <a:ext cx="6931025" cy="2990173"/>
          </a:xfrm>
          <a:prstGeom prst="rect">
            <a:avLst/>
          </a:prstGeom>
          <a:noFill/>
          <a:ln>
            <a:noFill/>
          </a:ln>
        </p:spPr>
      </p:pic>
      <p:sp>
        <p:nvSpPr>
          <p:cNvPr id="17" name="TextBox 16">
            <a:extLst>
              <a:ext uri="{FF2B5EF4-FFF2-40B4-BE49-F238E27FC236}">
                <a16:creationId xmlns:a16="http://schemas.microsoft.com/office/drawing/2014/main" id="{3213AE57-39AE-43EB-A4B5-59FF54546632}"/>
              </a:ext>
            </a:extLst>
          </p:cNvPr>
          <p:cNvSpPr txBox="1"/>
          <p:nvPr/>
        </p:nvSpPr>
        <p:spPr>
          <a:xfrm>
            <a:off x="152399" y="1156801"/>
            <a:ext cx="8212667" cy="606256"/>
          </a:xfrm>
          <a:prstGeom prst="rect">
            <a:avLst/>
          </a:prstGeom>
          <a:noFill/>
        </p:spPr>
        <p:txBody>
          <a:bodyPr wrap="square">
            <a:spAutoFit/>
          </a:bodyPr>
          <a:lstStyle/>
          <a:p>
            <a:pPr marL="899160" indent="179070" algn="just">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 Burn up offre une vue concise et transparente de l'évolution des fonctionnalités, favorisant la transparence, la prise de décision et la communication efficace.</a:t>
            </a: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652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196BA3C0-90BB-4DA7-84EE-8586563C19A3}"/>
              </a:ext>
            </a:extLst>
          </p:cNvPr>
          <p:cNvSpPr txBox="1"/>
          <p:nvPr/>
        </p:nvSpPr>
        <p:spPr>
          <a:xfrm>
            <a:off x="3502433" y="686228"/>
            <a:ext cx="5044440" cy="369332"/>
          </a:xfrm>
          <a:prstGeom prst="rect">
            <a:avLst/>
          </a:prstGeom>
          <a:noFill/>
        </p:spPr>
        <p:txBody>
          <a:bodyPr wrap="square" rtlCol="0">
            <a:spAutoFit/>
          </a:bodyPr>
          <a:lstStyle/>
          <a:p>
            <a:r>
              <a:rPr lang="en-ZA" sz="1800" b="1" dirty="0">
                <a:solidFill>
                  <a:schemeClr val="tx2"/>
                </a:solidFill>
              </a:rPr>
              <a:t>Burn Down </a:t>
            </a:r>
            <a:endParaRPr lang="de-DE" sz="1800" b="1" dirty="0">
              <a:solidFill>
                <a:schemeClr val="tx2"/>
              </a:solidFill>
            </a:endParaRPr>
          </a:p>
        </p:txBody>
      </p:sp>
      <p:sp>
        <p:nvSpPr>
          <p:cNvPr id="17" name="TextBox 16">
            <a:extLst>
              <a:ext uri="{FF2B5EF4-FFF2-40B4-BE49-F238E27FC236}">
                <a16:creationId xmlns:a16="http://schemas.microsoft.com/office/drawing/2014/main" id="{C5787D78-9F18-45E1-BD60-877CF905F735}"/>
              </a:ext>
            </a:extLst>
          </p:cNvPr>
          <p:cNvSpPr txBox="1"/>
          <p:nvPr/>
        </p:nvSpPr>
        <p:spPr>
          <a:xfrm>
            <a:off x="-347134" y="844530"/>
            <a:ext cx="9135534" cy="972317"/>
          </a:xfrm>
          <a:prstGeom prst="rect">
            <a:avLst/>
          </a:prstGeom>
          <a:noFill/>
        </p:spPr>
        <p:txBody>
          <a:bodyPr wrap="square">
            <a:spAutoFit/>
          </a:bodyPr>
          <a:lstStyle/>
          <a:p>
            <a:pPr>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 </a:t>
            </a:r>
            <a:endParaRPr lang="de-DE" sz="1200" dirty="0">
              <a:effectLst/>
              <a:latin typeface="Calibri" panose="020F0502020204030204" pitchFamily="34" charset="0"/>
              <a:ea typeface="Calibri" panose="020F0502020204030204" pitchFamily="34" charset="0"/>
              <a:cs typeface="Arial" panose="020B0604020202020204" pitchFamily="34" charset="0"/>
            </a:endParaRPr>
          </a:p>
          <a:p>
            <a:pPr marL="899160" indent="449580" algn="just">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 Burn down offre une vision claire et concise de l'évolution des tâches restantes, favorisant       	le suivi de l'avancement et la prise de décisions éclairées.</a:t>
            </a: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 name="Image 204">
            <a:extLst>
              <a:ext uri="{FF2B5EF4-FFF2-40B4-BE49-F238E27FC236}">
                <a16:creationId xmlns:a16="http://schemas.microsoft.com/office/drawing/2014/main" id="{2D4B9C30-3674-4D67-966F-A7F83FD752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5421" y="1968414"/>
            <a:ext cx="7891452" cy="2944495"/>
          </a:xfrm>
          <a:prstGeom prst="rect">
            <a:avLst/>
          </a:prstGeom>
          <a:noFill/>
          <a:ln>
            <a:noFill/>
          </a:ln>
        </p:spPr>
      </p:pic>
    </p:spTree>
    <p:extLst>
      <p:ext uri="{BB962C8B-B14F-4D97-AF65-F5344CB8AC3E}">
        <p14:creationId xmlns:p14="http://schemas.microsoft.com/office/powerpoint/2010/main" val="345895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07AB8395-018F-45A7-9DDC-02F3E38224A8}"/>
              </a:ext>
            </a:extLst>
          </p:cNvPr>
          <p:cNvSpPr txBox="1"/>
          <p:nvPr/>
        </p:nvSpPr>
        <p:spPr>
          <a:xfrm>
            <a:off x="3452301" y="692603"/>
            <a:ext cx="4074566" cy="338554"/>
          </a:xfrm>
          <a:prstGeom prst="rect">
            <a:avLst/>
          </a:prstGeom>
          <a:noFill/>
        </p:spPr>
        <p:txBody>
          <a:bodyPr wrap="square" rtlCol="0">
            <a:spAutoFit/>
          </a:bodyPr>
          <a:lstStyle/>
          <a:p>
            <a:r>
              <a:rPr lang="en-ZA" sz="1600" b="1" dirty="0">
                <a:solidFill>
                  <a:schemeClr val="tx2"/>
                </a:solidFill>
              </a:rPr>
              <a:t>Diagramme de GANTT :</a:t>
            </a:r>
            <a:endParaRPr lang="de-DE" sz="1600" b="1" dirty="0">
              <a:solidFill>
                <a:schemeClr val="tx2"/>
              </a:solidFill>
            </a:endParaRPr>
          </a:p>
        </p:txBody>
      </p:sp>
      <p:pic>
        <p:nvPicPr>
          <p:cNvPr id="17" name="Image 10">
            <a:extLst>
              <a:ext uri="{FF2B5EF4-FFF2-40B4-BE49-F238E27FC236}">
                <a16:creationId xmlns:a16="http://schemas.microsoft.com/office/drawing/2014/main" id="{DE2489D4-173B-41FF-A6E6-47EDF1563CFB}"/>
              </a:ext>
            </a:extLst>
          </p:cNvPr>
          <p:cNvPicPr/>
          <p:nvPr/>
        </p:nvPicPr>
        <p:blipFill>
          <a:blip r:embed="rId3"/>
          <a:srcRect/>
          <a:stretch>
            <a:fillRect/>
          </a:stretch>
        </p:blipFill>
        <p:spPr>
          <a:xfrm>
            <a:off x="1049866" y="1834515"/>
            <a:ext cx="6860601" cy="2866727"/>
          </a:xfrm>
          <a:prstGeom prst="rect">
            <a:avLst/>
          </a:prstGeom>
          <a:noFill/>
          <a:ln>
            <a:noFill/>
            <a:prstDash/>
          </a:ln>
        </p:spPr>
      </p:pic>
      <p:sp>
        <p:nvSpPr>
          <p:cNvPr id="18" name="TextBox 17">
            <a:extLst>
              <a:ext uri="{FF2B5EF4-FFF2-40B4-BE49-F238E27FC236}">
                <a16:creationId xmlns:a16="http://schemas.microsoft.com/office/drawing/2014/main" id="{20E87445-6EB7-460D-84B2-9F70197C9A52}"/>
              </a:ext>
            </a:extLst>
          </p:cNvPr>
          <p:cNvSpPr txBox="1"/>
          <p:nvPr/>
        </p:nvSpPr>
        <p:spPr>
          <a:xfrm>
            <a:off x="1049866" y="1265303"/>
            <a:ext cx="5469467" cy="338554"/>
          </a:xfrm>
          <a:prstGeom prst="rect">
            <a:avLst/>
          </a:prstGeom>
          <a:noFill/>
        </p:spPr>
        <p:txBody>
          <a:bodyPr wrap="square">
            <a:spAutoFit/>
          </a:bodyPr>
          <a:lstStyle/>
          <a:p>
            <a:r>
              <a:rPr lang="fr-FR" sz="1600" dirty="0">
                <a:solidFill>
                  <a:srgbClr val="767171"/>
                </a:solidFill>
                <a:effectLst/>
                <a:latin typeface="Times New Roman" panose="02020603050405020304" pitchFamily="18" charset="0"/>
                <a:ea typeface="Calibri" panose="020F0502020204030204" pitchFamily="34" charset="0"/>
              </a:rPr>
              <a:t>Le diagramme de Gantt  illustre ce déroulement dans le temps : </a:t>
            </a:r>
            <a:endParaRPr lang="de-DE" sz="1600" dirty="0"/>
          </a:p>
        </p:txBody>
      </p:sp>
    </p:spTree>
    <p:extLst>
      <p:ext uri="{BB962C8B-B14F-4D97-AF65-F5344CB8AC3E}">
        <p14:creationId xmlns:p14="http://schemas.microsoft.com/office/powerpoint/2010/main" val="37879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223193" y="5203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Sommaire</a:t>
            </a:r>
            <a:endParaRPr sz="2800" dirty="0"/>
          </a:p>
        </p:txBody>
      </p:sp>
      <p:sp>
        <p:nvSpPr>
          <p:cNvPr id="156" name="Google Shape;156;p18"/>
          <p:cNvSpPr/>
          <p:nvPr/>
        </p:nvSpPr>
        <p:spPr>
          <a:xfrm>
            <a:off x="2412918" y="1266258"/>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7" name="Google Shape;157;p18"/>
          <p:cNvSpPr/>
          <p:nvPr/>
        </p:nvSpPr>
        <p:spPr>
          <a:xfrm>
            <a:off x="2336718" y="2450520"/>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8" name="Google Shape;158;p18"/>
          <p:cNvSpPr/>
          <p:nvPr/>
        </p:nvSpPr>
        <p:spPr>
          <a:xfrm>
            <a:off x="2412918" y="3644595"/>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9" name="Google Shape;159;p18"/>
          <p:cNvSpPr/>
          <p:nvPr/>
        </p:nvSpPr>
        <p:spPr>
          <a:xfrm>
            <a:off x="5649618" y="1266258"/>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 name="Google Shape;160;p18"/>
          <p:cNvSpPr/>
          <p:nvPr/>
        </p:nvSpPr>
        <p:spPr>
          <a:xfrm>
            <a:off x="5649618" y="2450520"/>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1" name="Google Shape;161;p18"/>
          <p:cNvSpPr/>
          <p:nvPr/>
        </p:nvSpPr>
        <p:spPr>
          <a:xfrm>
            <a:off x="5649618" y="3644595"/>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2" name="Google Shape;162;p18"/>
          <p:cNvSpPr/>
          <p:nvPr/>
        </p:nvSpPr>
        <p:spPr>
          <a:xfrm>
            <a:off x="3490518" y="1914910"/>
            <a:ext cx="1676400" cy="167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arter One"/>
              <a:ea typeface="Carter One"/>
              <a:cs typeface="Carter One"/>
              <a:sym typeface="Carter One"/>
            </a:endParaRPr>
          </a:p>
        </p:txBody>
      </p:sp>
      <p:sp>
        <p:nvSpPr>
          <p:cNvPr id="163" name="Google Shape;163;p18"/>
          <p:cNvSpPr txBox="1"/>
          <p:nvPr/>
        </p:nvSpPr>
        <p:spPr>
          <a:xfrm>
            <a:off x="3433395" y="2553531"/>
            <a:ext cx="1801628" cy="8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400" dirty="0">
                <a:solidFill>
                  <a:schemeClr val="dk1"/>
                </a:solidFill>
                <a:latin typeface="Carter One"/>
                <a:ea typeface="Carter One"/>
                <a:cs typeface="Carter One"/>
                <a:sym typeface="Carter One"/>
              </a:rPr>
              <a:t>N</a:t>
            </a:r>
            <a:r>
              <a:rPr lang="en" sz="2400" dirty="0">
                <a:solidFill>
                  <a:schemeClr val="dk1"/>
                </a:solidFill>
                <a:latin typeface="Carter One"/>
                <a:ea typeface="Carter One"/>
                <a:cs typeface="Carter One"/>
                <a:sym typeface="Carter One"/>
              </a:rPr>
              <a:t>otre plan</a:t>
            </a:r>
            <a:endParaRPr sz="2400" dirty="0">
              <a:solidFill>
                <a:schemeClr val="dk1"/>
              </a:solidFill>
              <a:latin typeface="Carter One"/>
              <a:ea typeface="Carter One"/>
              <a:cs typeface="Carter One"/>
              <a:sym typeface="Carter One"/>
            </a:endParaRPr>
          </a:p>
        </p:txBody>
      </p:sp>
      <p:sp>
        <p:nvSpPr>
          <p:cNvPr id="165" name="Google Shape;165;p18"/>
          <p:cNvSpPr txBox="1"/>
          <p:nvPr/>
        </p:nvSpPr>
        <p:spPr>
          <a:xfrm>
            <a:off x="242662" y="4207786"/>
            <a:ext cx="19362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ZA" sz="1600" b="1" dirty="0">
                <a:solidFill>
                  <a:schemeClr val="dk1"/>
                </a:solidFill>
                <a:latin typeface="Livvic"/>
                <a:ea typeface="Livvic"/>
                <a:cs typeface="Livvic"/>
                <a:sym typeface="Livvic"/>
              </a:rPr>
              <a:t>Les choix t</a:t>
            </a:r>
            <a:r>
              <a:rPr lang="fr-FR" sz="1600" b="1" dirty="0">
                <a:solidFill>
                  <a:schemeClr val="dk1"/>
                </a:solidFill>
                <a:latin typeface="Livvic"/>
                <a:ea typeface="Livvic"/>
                <a:cs typeface="Livvic"/>
                <a:sym typeface="Livvic"/>
              </a:rPr>
              <a:t>é</a:t>
            </a:r>
            <a:r>
              <a:rPr lang="en-ZA" sz="1600" b="1" dirty="0">
                <a:solidFill>
                  <a:schemeClr val="dk1"/>
                </a:solidFill>
                <a:latin typeface="Livvic"/>
                <a:ea typeface="Livvic"/>
                <a:cs typeface="Livvic"/>
                <a:sym typeface="Livvic"/>
              </a:rPr>
              <a:t>chnologiques </a:t>
            </a:r>
            <a:endParaRPr lang="de-DE" sz="1600" b="1" dirty="0">
              <a:solidFill>
                <a:schemeClr val="dk1"/>
              </a:solidFill>
              <a:latin typeface="Livvic"/>
              <a:ea typeface="Livvic"/>
              <a:cs typeface="Livvic"/>
              <a:sym typeface="Livvic"/>
            </a:endParaRPr>
          </a:p>
        </p:txBody>
      </p:sp>
      <p:sp>
        <p:nvSpPr>
          <p:cNvPr id="168" name="Google Shape;168;p18"/>
          <p:cNvSpPr txBox="1"/>
          <p:nvPr/>
        </p:nvSpPr>
        <p:spPr>
          <a:xfrm>
            <a:off x="6207713" y="790625"/>
            <a:ext cx="3159078"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sz="1600" b="1" dirty="0" err="1">
                <a:solidFill>
                  <a:schemeClr val="dk1"/>
                </a:solidFill>
                <a:latin typeface="Livvic"/>
              </a:rPr>
              <a:t>Fonctionnalités</a:t>
            </a:r>
            <a:r>
              <a:rPr lang="de-DE" sz="2000" b="0" i="0" dirty="0">
                <a:solidFill>
                  <a:srgbClr val="D1D5DB"/>
                </a:solidFill>
                <a:effectLst/>
                <a:latin typeface="Söhne"/>
              </a:rPr>
              <a:t> </a:t>
            </a:r>
            <a:r>
              <a:rPr lang="de-DE" sz="1600" b="1" dirty="0" err="1">
                <a:solidFill>
                  <a:schemeClr val="dk1"/>
                </a:solidFill>
                <a:latin typeface="Livvic"/>
              </a:rPr>
              <a:t>principales</a:t>
            </a:r>
            <a:endParaRPr lang="de-DE" sz="1600" b="1" dirty="0">
              <a:solidFill>
                <a:schemeClr val="dk1"/>
              </a:solidFill>
              <a:latin typeface="Livvic"/>
            </a:endParaRPr>
          </a:p>
          <a:p>
            <a:pPr marL="0" lvl="0" indent="0" algn="ctr" rtl="0">
              <a:spcBef>
                <a:spcPts val="0"/>
              </a:spcBef>
              <a:spcAft>
                <a:spcPts val="0"/>
              </a:spcAft>
              <a:buNone/>
            </a:pPr>
            <a:r>
              <a:rPr lang="de-DE" sz="1600" b="1" dirty="0">
                <a:solidFill>
                  <a:schemeClr val="dk1"/>
                </a:solidFill>
                <a:latin typeface="Livvic"/>
              </a:rPr>
              <a:t> / par </a:t>
            </a:r>
            <a:r>
              <a:rPr lang="de-DE" sz="1600" b="1" dirty="0" err="1">
                <a:solidFill>
                  <a:schemeClr val="dk1"/>
                </a:solidFill>
                <a:latin typeface="Livvic"/>
              </a:rPr>
              <a:t>utilisateur</a:t>
            </a:r>
            <a:endParaRPr lang="en-ZA" sz="1600" b="1" dirty="0">
              <a:solidFill>
                <a:schemeClr val="dk1"/>
              </a:solidFill>
              <a:latin typeface="Livvic"/>
              <a:sym typeface="Livvic"/>
            </a:endParaRPr>
          </a:p>
        </p:txBody>
      </p:sp>
      <p:sp>
        <p:nvSpPr>
          <p:cNvPr id="174" name="Google Shape;174;p18"/>
          <p:cNvSpPr txBox="1"/>
          <p:nvPr/>
        </p:nvSpPr>
        <p:spPr>
          <a:xfrm>
            <a:off x="-804467" y="3488102"/>
            <a:ext cx="2289847"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Analyse et conception</a:t>
            </a:r>
            <a:endParaRPr sz="1600" b="1" dirty="0">
              <a:solidFill>
                <a:schemeClr val="dk1"/>
              </a:solidFill>
              <a:latin typeface="Livvic"/>
              <a:ea typeface="Livvic"/>
              <a:cs typeface="Livvic"/>
              <a:sym typeface="Livvic"/>
            </a:endParaRPr>
          </a:p>
        </p:txBody>
      </p:sp>
      <p:sp>
        <p:nvSpPr>
          <p:cNvPr id="177" name="Google Shape;177;p18"/>
          <p:cNvSpPr txBox="1"/>
          <p:nvPr/>
        </p:nvSpPr>
        <p:spPr>
          <a:xfrm>
            <a:off x="242662" y="858355"/>
            <a:ext cx="19362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ivvic"/>
                <a:ea typeface="Livvic"/>
                <a:cs typeface="Livvic"/>
                <a:sym typeface="Livvic"/>
              </a:rPr>
              <a:t>Introduction</a:t>
            </a:r>
            <a:endParaRPr sz="1600" b="1" dirty="0">
              <a:solidFill>
                <a:schemeClr val="dk1"/>
              </a:solidFill>
              <a:latin typeface="Livvic"/>
              <a:ea typeface="Livvic"/>
              <a:cs typeface="Livvic"/>
              <a:sym typeface="Livvic"/>
            </a:endParaRPr>
          </a:p>
        </p:txBody>
      </p:sp>
      <p:sp>
        <p:nvSpPr>
          <p:cNvPr id="180" name="Google Shape;180;p18"/>
          <p:cNvSpPr txBox="1"/>
          <p:nvPr/>
        </p:nvSpPr>
        <p:spPr>
          <a:xfrm>
            <a:off x="5956505" y="4365888"/>
            <a:ext cx="19362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Conclusion</a:t>
            </a:r>
            <a:endParaRPr sz="1600" b="1" dirty="0">
              <a:solidFill>
                <a:schemeClr val="dk1"/>
              </a:solidFill>
              <a:latin typeface="Livvic"/>
              <a:ea typeface="Livvic"/>
              <a:cs typeface="Livvic"/>
              <a:sym typeface="Livvic"/>
            </a:endParaRPr>
          </a:p>
        </p:txBody>
      </p:sp>
      <p:cxnSp>
        <p:nvCxnSpPr>
          <p:cNvPr id="182" name="Google Shape;182;p18"/>
          <p:cNvCxnSpPr>
            <a:cxnSpLocks/>
          </p:cNvCxnSpPr>
          <p:nvPr/>
        </p:nvCxnSpPr>
        <p:spPr>
          <a:xfrm flipH="1">
            <a:off x="2869672" y="3711086"/>
            <a:ext cx="738255" cy="0"/>
          </a:xfrm>
          <a:prstGeom prst="straightConnector1">
            <a:avLst/>
          </a:prstGeom>
          <a:noFill/>
          <a:ln w="28575" cap="flat" cmpd="sng">
            <a:solidFill>
              <a:schemeClr val="dk1"/>
            </a:solidFill>
            <a:prstDash val="solid"/>
            <a:round/>
            <a:headEnd type="none" w="med" len="med"/>
            <a:tailEnd type="none" w="med" len="med"/>
          </a:ln>
        </p:spPr>
      </p:cxnSp>
      <p:cxnSp>
        <p:nvCxnSpPr>
          <p:cNvPr id="183" name="Google Shape;183;p18"/>
          <p:cNvCxnSpPr>
            <a:cxnSpLocks/>
          </p:cNvCxnSpPr>
          <p:nvPr/>
        </p:nvCxnSpPr>
        <p:spPr>
          <a:xfrm flipH="1">
            <a:off x="5000762" y="2088869"/>
            <a:ext cx="482700" cy="4800"/>
          </a:xfrm>
          <a:prstGeom prst="straightConnector1">
            <a:avLst/>
          </a:prstGeom>
          <a:noFill/>
          <a:ln w="28575" cap="flat" cmpd="sng">
            <a:solidFill>
              <a:schemeClr val="dk1"/>
            </a:solidFill>
            <a:prstDash val="solid"/>
            <a:round/>
            <a:headEnd type="none" w="med" len="med"/>
            <a:tailEnd type="none" w="med" len="med"/>
          </a:ln>
        </p:spPr>
      </p:cxnSp>
      <p:cxnSp>
        <p:nvCxnSpPr>
          <p:cNvPr id="184" name="Google Shape;184;p18"/>
          <p:cNvCxnSpPr>
            <a:cxnSpLocks/>
          </p:cNvCxnSpPr>
          <p:nvPr/>
        </p:nvCxnSpPr>
        <p:spPr>
          <a:xfrm rot="5400000" flipH="1">
            <a:off x="2976243" y="1005247"/>
            <a:ext cx="596400" cy="728100"/>
          </a:xfrm>
          <a:prstGeom prst="bentConnector2">
            <a:avLst/>
          </a:prstGeom>
          <a:noFill/>
          <a:ln w="28575" cap="flat" cmpd="sng">
            <a:solidFill>
              <a:schemeClr val="dk1"/>
            </a:solidFill>
            <a:prstDash val="solid"/>
            <a:round/>
            <a:headEnd type="none" w="med" len="med"/>
            <a:tailEnd type="none" w="med" len="med"/>
          </a:ln>
        </p:spPr>
      </p:cxnSp>
      <p:cxnSp>
        <p:nvCxnSpPr>
          <p:cNvPr id="185" name="Google Shape;185;p18"/>
          <p:cNvCxnSpPr>
            <a:cxnSpLocks/>
          </p:cNvCxnSpPr>
          <p:nvPr/>
        </p:nvCxnSpPr>
        <p:spPr>
          <a:xfrm rot="-5400000">
            <a:off x="5032268" y="991186"/>
            <a:ext cx="596400" cy="728400"/>
          </a:xfrm>
          <a:prstGeom prst="bentConnector2">
            <a:avLst/>
          </a:prstGeom>
          <a:noFill/>
          <a:ln w="28575" cap="flat" cmpd="sng">
            <a:solidFill>
              <a:schemeClr val="dk1"/>
            </a:solidFill>
            <a:prstDash val="solid"/>
            <a:round/>
            <a:headEnd type="none" w="med" len="med"/>
            <a:tailEnd type="none" w="med" len="med"/>
          </a:ln>
        </p:spPr>
      </p:cxnSp>
      <p:cxnSp>
        <p:nvCxnSpPr>
          <p:cNvPr id="186" name="Google Shape;186;p18"/>
          <p:cNvCxnSpPr>
            <a:cxnSpLocks/>
          </p:cNvCxnSpPr>
          <p:nvPr/>
        </p:nvCxnSpPr>
        <p:spPr>
          <a:xfrm rot="5400000">
            <a:off x="3000784" y="3938313"/>
            <a:ext cx="596400" cy="728100"/>
          </a:xfrm>
          <a:prstGeom prst="bentConnector2">
            <a:avLst/>
          </a:prstGeom>
          <a:noFill/>
          <a:ln w="28575" cap="flat" cmpd="sng">
            <a:solidFill>
              <a:schemeClr val="dk1"/>
            </a:solidFill>
            <a:prstDash val="solid"/>
            <a:round/>
            <a:headEnd type="none" w="med" len="med"/>
            <a:tailEnd type="none" w="med" len="med"/>
          </a:ln>
        </p:spPr>
      </p:cxnSp>
      <p:cxnSp>
        <p:nvCxnSpPr>
          <p:cNvPr id="187" name="Google Shape;187;p18"/>
          <p:cNvCxnSpPr>
            <a:cxnSpLocks/>
          </p:cNvCxnSpPr>
          <p:nvPr/>
        </p:nvCxnSpPr>
        <p:spPr>
          <a:xfrm rot="-5400000" flipH="1">
            <a:off x="5054286" y="4020099"/>
            <a:ext cx="596400" cy="728400"/>
          </a:xfrm>
          <a:prstGeom prst="bentConnector2">
            <a:avLst/>
          </a:prstGeom>
          <a:noFill/>
          <a:ln w="28575" cap="flat" cmpd="sng">
            <a:solidFill>
              <a:schemeClr val="dk1"/>
            </a:solidFill>
            <a:prstDash val="solid"/>
            <a:round/>
            <a:headEnd type="none" w="med" len="med"/>
            <a:tailEnd type="none" w="med" len="med"/>
          </a:ln>
        </p:spPr>
      </p:cxnSp>
      <p:sp>
        <p:nvSpPr>
          <p:cNvPr id="188" name="Google Shape;188;p18"/>
          <p:cNvSpPr/>
          <p:nvPr/>
        </p:nvSpPr>
        <p:spPr>
          <a:xfrm>
            <a:off x="2253787" y="729390"/>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89" name="Google Shape;189;p18"/>
          <p:cNvSpPr/>
          <p:nvPr/>
        </p:nvSpPr>
        <p:spPr>
          <a:xfrm rot="1842932">
            <a:off x="2256400" y="3399484"/>
            <a:ext cx="927303" cy="641842"/>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90" name="Google Shape;190;p18"/>
          <p:cNvSpPr/>
          <p:nvPr/>
        </p:nvSpPr>
        <p:spPr>
          <a:xfrm rot="-368188">
            <a:off x="2187649" y="4236894"/>
            <a:ext cx="927378" cy="641894"/>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91" name="Google Shape;191;p18"/>
          <p:cNvSpPr/>
          <p:nvPr/>
        </p:nvSpPr>
        <p:spPr>
          <a:xfrm rot="2543890">
            <a:off x="5503011" y="612053"/>
            <a:ext cx="927379" cy="64189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92" name="Google Shape;192;p18"/>
          <p:cNvSpPr/>
          <p:nvPr/>
        </p:nvSpPr>
        <p:spPr>
          <a:xfrm rot="134785">
            <a:off x="5392724" y="1608638"/>
            <a:ext cx="927414" cy="641919"/>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93" name="Google Shape;193;p18"/>
          <p:cNvSpPr/>
          <p:nvPr/>
        </p:nvSpPr>
        <p:spPr>
          <a:xfrm rot="-1610198">
            <a:off x="5385660" y="4191575"/>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nvGrpSpPr>
          <p:cNvPr id="194" name="Google Shape;194;p18"/>
          <p:cNvGrpSpPr/>
          <p:nvPr/>
        </p:nvGrpSpPr>
        <p:grpSpPr>
          <a:xfrm>
            <a:off x="5766853" y="815282"/>
            <a:ext cx="340204" cy="298116"/>
            <a:chOff x="899850" y="871450"/>
            <a:chExt cx="483175" cy="423400"/>
          </a:xfrm>
        </p:grpSpPr>
        <p:sp>
          <p:nvSpPr>
            <p:cNvPr id="195" name="Google Shape;195;p1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6" name="Google Shape;196;p1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7" name="Google Shape;197;p1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8" name="Google Shape;198;p1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199" name="Google Shape;199;p18"/>
          <p:cNvGrpSpPr/>
          <p:nvPr/>
        </p:nvGrpSpPr>
        <p:grpSpPr>
          <a:xfrm>
            <a:off x="5707338" y="1798426"/>
            <a:ext cx="298186" cy="339253"/>
            <a:chOff x="6264525" y="842250"/>
            <a:chExt cx="423500" cy="481825"/>
          </a:xfrm>
        </p:grpSpPr>
        <p:sp>
          <p:nvSpPr>
            <p:cNvPr id="200" name="Google Shape;200;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1" name="Google Shape;201;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2" name="Google Shape;202;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3" name="Google Shape;203;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4" name="Google Shape;204;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5" name="Google Shape;205;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6" name="Google Shape;206;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07" name="Google Shape;207;p18"/>
          <p:cNvGrpSpPr/>
          <p:nvPr/>
        </p:nvGrpSpPr>
        <p:grpSpPr>
          <a:xfrm>
            <a:off x="2559097" y="1005078"/>
            <a:ext cx="304903" cy="297395"/>
            <a:chOff x="-30354000" y="3569100"/>
            <a:chExt cx="298807" cy="291450"/>
          </a:xfrm>
        </p:grpSpPr>
        <p:sp>
          <p:nvSpPr>
            <p:cNvPr id="208" name="Google Shape;208;p1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9" name="Google Shape;209;p18"/>
            <p:cNvSpPr/>
            <p:nvPr/>
          </p:nvSpPr>
          <p:spPr>
            <a:xfrm>
              <a:off x="-30192268" y="3595113"/>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0" name="Google Shape;210;p1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1" name="Google Shape;211;p1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2" name="Google Shape;212;p1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213" name="Google Shape;213;p1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14" name="Google Shape;214;p18"/>
          <p:cNvGrpSpPr/>
          <p:nvPr/>
        </p:nvGrpSpPr>
        <p:grpSpPr>
          <a:xfrm>
            <a:off x="2524249" y="3634368"/>
            <a:ext cx="298201" cy="298201"/>
            <a:chOff x="1492675" y="4992125"/>
            <a:chExt cx="481825" cy="481825"/>
          </a:xfrm>
        </p:grpSpPr>
        <p:sp>
          <p:nvSpPr>
            <p:cNvPr id="215" name="Google Shape;215;p1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16" name="Google Shape;216;p1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17" name="Google Shape;217;p18"/>
          <p:cNvGrpSpPr/>
          <p:nvPr/>
        </p:nvGrpSpPr>
        <p:grpSpPr>
          <a:xfrm>
            <a:off x="2516528" y="4444615"/>
            <a:ext cx="298186" cy="330667"/>
            <a:chOff x="3300325" y="249875"/>
            <a:chExt cx="433725" cy="480900"/>
          </a:xfrm>
        </p:grpSpPr>
        <p:sp>
          <p:nvSpPr>
            <p:cNvPr id="218" name="Google Shape;218;p1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19" name="Google Shape;219;p1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0" name="Google Shape;220;p1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1" name="Google Shape;221;p1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2" name="Google Shape;222;p1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3" name="Google Shape;223;p1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24" name="Google Shape;224;p18"/>
          <p:cNvGrpSpPr/>
          <p:nvPr/>
        </p:nvGrpSpPr>
        <p:grpSpPr>
          <a:xfrm>
            <a:off x="5726297" y="4429853"/>
            <a:ext cx="290152" cy="287812"/>
            <a:chOff x="-5613150" y="3991275"/>
            <a:chExt cx="294600" cy="292225"/>
          </a:xfrm>
        </p:grpSpPr>
        <p:sp>
          <p:nvSpPr>
            <p:cNvPr id="225" name="Google Shape;225;p1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 name="Google Shape;226;p1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 name="Google Shape;227;p1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8" name="Google Shape;228;p1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9" name="Google Shape;229;p1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0" name="Google Shape;230;p1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1" name="Google Shape;231;p1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2" name="Google Shape;232;p1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3" name="Google Shape;233;p1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86" name="Google Shape;193;p18">
            <a:extLst>
              <a:ext uri="{FF2B5EF4-FFF2-40B4-BE49-F238E27FC236}">
                <a16:creationId xmlns:a16="http://schemas.microsoft.com/office/drawing/2014/main" id="{902521FD-5BEC-45CA-87E4-E5B081E921D2}"/>
              </a:ext>
            </a:extLst>
          </p:cNvPr>
          <p:cNvSpPr/>
          <p:nvPr/>
        </p:nvSpPr>
        <p:spPr>
          <a:xfrm rot="21108289">
            <a:off x="2258321" y="1636617"/>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nvGrpSpPr>
          <p:cNvPr id="87" name="Google Shape;224;p18">
            <a:extLst>
              <a:ext uri="{FF2B5EF4-FFF2-40B4-BE49-F238E27FC236}">
                <a16:creationId xmlns:a16="http://schemas.microsoft.com/office/drawing/2014/main" id="{C89F7238-ABAD-4CD5-91D2-0B112190145E}"/>
              </a:ext>
            </a:extLst>
          </p:cNvPr>
          <p:cNvGrpSpPr/>
          <p:nvPr/>
        </p:nvGrpSpPr>
        <p:grpSpPr>
          <a:xfrm>
            <a:off x="2562479" y="1914620"/>
            <a:ext cx="290152" cy="287812"/>
            <a:chOff x="-5613150" y="3991275"/>
            <a:chExt cx="294600" cy="292225"/>
          </a:xfrm>
        </p:grpSpPr>
        <p:sp>
          <p:nvSpPr>
            <p:cNvPr id="88" name="Google Shape;225;p18">
              <a:extLst>
                <a:ext uri="{FF2B5EF4-FFF2-40B4-BE49-F238E27FC236}">
                  <a16:creationId xmlns:a16="http://schemas.microsoft.com/office/drawing/2014/main" id="{751A436F-7877-4677-84D4-C9AA6B27CDE0}"/>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9" name="Google Shape;226;p18">
              <a:extLst>
                <a:ext uri="{FF2B5EF4-FFF2-40B4-BE49-F238E27FC236}">
                  <a16:creationId xmlns:a16="http://schemas.microsoft.com/office/drawing/2014/main" id="{908C181E-C6D7-4247-8036-621CD9FB6D89}"/>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0" name="Google Shape;227;p18">
              <a:extLst>
                <a:ext uri="{FF2B5EF4-FFF2-40B4-BE49-F238E27FC236}">
                  <a16:creationId xmlns:a16="http://schemas.microsoft.com/office/drawing/2014/main" id="{1D316FCC-FFBA-4A50-9C6A-E97BC867F21E}"/>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1" name="Google Shape;228;p18">
              <a:extLst>
                <a:ext uri="{FF2B5EF4-FFF2-40B4-BE49-F238E27FC236}">
                  <a16:creationId xmlns:a16="http://schemas.microsoft.com/office/drawing/2014/main" id="{E8909AC8-1C8F-4BAC-B68E-578171EF17A9}"/>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2" name="Google Shape;229;p18">
              <a:extLst>
                <a:ext uri="{FF2B5EF4-FFF2-40B4-BE49-F238E27FC236}">
                  <a16:creationId xmlns:a16="http://schemas.microsoft.com/office/drawing/2014/main" id="{CA336B74-9089-4A15-88B0-D54342CD0769}"/>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3" name="Google Shape;230;p18">
              <a:extLst>
                <a:ext uri="{FF2B5EF4-FFF2-40B4-BE49-F238E27FC236}">
                  <a16:creationId xmlns:a16="http://schemas.microsoft.com/office/drawing/2014/main" id="{7BB5899A-7976-409D-B267-0AFAA64AED06}"/>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4" name="Google Shape;231;p18">
              <a:extLst>
                <a:ext uri="{FF2B5EF4-FFF2-40B4-BE49-F238E27FC236}">
                  <a16:creationId xmlns:a16="http://schemas.microsoft.com/office/drawing/2014/main" id="{C8FFB68B-7864-4A6C-864C-060D14C65D66}"/>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5" name="Google Shape;232;p18">
              <a:extLst>
                <a:ext uri="{FF2B5EF4-FFF2-40B4-BE49-F238E27FC236}">
                  <a16:creationId xmlns:a16="http://schemas.microsoft.com/office/drawing/2014/main" id="{DB83A0AA-651F-4D1C-A26E-F4E2BF36C954}"/>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6" name="Google Shape;233;p18">
              <a:extLst>
                <a:ext uri="{FF2B5EF4-FFF2-40B4-BE49-F238E27FC236}">
                  <a16:creationId xmlns:a16="http://schemas.microsoft.com/office/drawing/2014/main" id="{AB11D179-93E3-439E-9D15-5CDD77CC0E99}"/>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04" name="Google Shape;165;p18">
            <a:extLst>
              <a:ext uri="{FF2B5EF4-FFF2-40B4-BE49-F238E27FC236}">
                <a16:creationId xmlns:a16="http://schemas.microsoft.com/office/drawing/2014/main" id="{7861EF78-B228-41C3-827E-DCBC20130337}"/>
              </a:ext>
            </a:extLst>
          </p:cNvPr>
          <p:cNvSpPr txBox="1"/>
          <p:nvPr/>
        </p:nvSpPr>
        <p:spPr>
          <a:xfrm>
            <a:off x="223193" y="1578655"/>
            <a:ext cx="2322167"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ivvic"/>
                <a:ea typeface="Livvic"/>
                <a:cs typeface="Livvic"/>
                <a:sym typeface="Livvic"/>
              </a:rPr>
              <a:t>Contexte</a:t>
            </a:r>
          </a:p>
          <a:p>
            <a:pPr marL="0" lvl="0" indent="0" algn="l" rtl="0">
              <a:spcBef>
                <a:spcPts val="0"/>
              </a:spcBef>
              <a:spcAft>
                <a:spcPts val="0"/>
              </a:spcAft>
              <a:buNone/>
            </a:pPr>
            <a:r>
              <a:rPr lang="fr-FR" sz="1600" b="1" dirty="0">
                <a:solidFill>
                  <a:schemeClr val="dk1"/>
                </a:solidFill>
                <a:latin typeface="Livvic"/>
                <a:ea typeface="Livvic"/>
                <a:cs typeface="Livvic"/>
                <a:sym typeface="Livvic"/>
              </a:rPr>
              <a:t>général</a:t>
            </a:r>
            <a:r>
              <a:rPr lang="en-ZA" sz="1600" b="1" dirty="0">
                <a:solidFill>
                  <a:schemeClr val="dk1"/>
                </a:solidFill>
                <a:latin typeface="Livvic"/>
                <a:ea typeface="Livvic"/>
                <a:cs typeface="Livvic"/>
                <a:sym typeface="Livvic"/>
              </a:rPr>
              <a:t> de projet</a:t>
            </a:r>
            <a:endParaRPr sz="1600" b="1" dirty="0">
              <a:solidFill>
                <a:schemeClr val="dk1"/>
              </a:solidFill>
              <a:latin typeface="Livvic"/>
              <a:ea typeface="Livvic"/>
              <a:cs typeface="Livvic"/>
              <a:sym typeface="Livvic"/>
            </a:endParaRPr>
          </a:p>
        </p:txBody>
      </p:sp>
      <p:cxnSp>
        <p:nvCxnSpPr>
          <p:cNvPr id="105" name="Google Shape;182;p18">
            <a:extLst>
              <a:ext uri="{FF2B5EF4-FFF2-40B4-BE49-F238E27FC236}">
                <a16:creationId xmlns:a16="http://schemas.microsoft.com/office/drawing/2014/main" id="{B21170FD-4827-4052-B268-562F1B813AF5}"/>
              </a:ext>
            </a:extLst>
          </p:cNvPr>
          <p:cNvCxnSpPr>
            <a:cxnSpLocks/>
          </p:cNvCxnSpPr>
          <p:nvPr/>
        </p:nvCxnSpPr>
        <p:spPr>
          <a:xfrm flipH="1">
            <a:off x="5128041" y="3720405"/>
            <a:ext cx="738255"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88;p18">
            <a:extLst>
              <a:ext uri="{FF2B5EF4-FFF2-40B4-BE49-F238E27FC236}">
                <a16:creationId xmlns:a16="http://schemas.microsoft.com/office/drawing/2014/main" id="{40B05F8E-17E7-4579-8A16-61E482F020A0}"/>
              </a:ext>
            </a:extLst>
          </p:cNvPr>
          <p:cNvSpPr/>
          <p:nvPr/>
        </p:nvSpPr>
        <p:spPr>
          <a:xfrm rot="1257156">
            <a:off x="5509102" y="3468742"/>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grpSp>
        <p:nvGrpSpPr>
          <p:cNvPr id="107" name="Google Shape;207;p18">
            <a:extLst>
              <a:ext uri="{FF2B5EF4-FFF2-40B4-BE49-F238E27FC236}">
                <a16:creationId xmlns:a16="http://schemas.microsoft.com/office/drawing/2014/main" id="{0F90C811-E42C-414A-96BA-CCBD54D34803}"/>
              </a:ext>
            </a:extLst>
          </p:cNvPr>
          <p:cNvGrpSpPr/>
          <p:nvPr/>
        </p:nvGrpSpPr>
        <p:grpSpPr>
          <a:xfrm>
            <a:off x="5791473" y="3692253"/>
            <a:ext cx="304903" cy="297395"/>
            <a:chOff x="-30354000" y="3569100"/>
            <a:chExt cx="298807" cy="291450"/>
          </a:xfrm>
        </p:grpSpPr>
        <p:sp>
          <p:nvSpPr>
            <p:cNvPr id="108" name="Google Shape;208;p18">
              <a:extLst>
                <a:ext uri="{FF2B5EF4-FFF2-40B4-BE49-F238E27FC236}">
                  <a16:creationId xmlns:a16="http://schemas.microsoft.com/office/drawing/2014/main" id="{5C452D89-4327-4D5C-8FE1-E71C1677707B}"/>
                </a:ext>
              </a:extLst>
            </p:cNvPr>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 name="Google Shape;209;p18">
              <a:extLst>
                <a:ext uri="{FF2B5EF4-FFF2-40B4-BE49-F238E27FC236}">
                  <a16:creationId xmlns:a16="http://schemas.microsoft.com/office/drawing/2014/main" id="{9D959E82-B7B2-4531-A1F4-B395D952FEB4}"/>
                </a:ext>
              </a:extLst>
            </p:cNvPr>
            <p:cNvSpPr/>
            <p:nvPr/>
          </p:nvSpPr>
          <p:spPr>
            <a:xfrm>
              <a:off x="-30192268" y="3595113"/>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0" name="Google Shape;210;p18">
              <a:extLst>
                <a:ext uri="{FF2B5EF4-FFF2-40B4-BE49-F238E27FC236}">
                  <a16:creationId xmlns:a16="http://schemas.microsoft.com/office/drawing/2014/main" id="{C196279D-909A-4FD0-8BE7-E5DB46C4D49E}"/>
                </a:ext>
              </a:extLst>
            </p:cNvPr>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1" name="Google Shape;211;p18">
              <a:extLst>
                <a:ext uri="{FF2B5EF4-FFF2-40B4-BE49-F238E27FC236}">
                  <a16:creationId xmlns:a16="http://schemas.microsoft.com/office/drawing/2014/main" id="{D3530C5C-8595-4488-8F8E-CC323EA02E37}"/>
                </a:ext>
              </a:extLst>
            </p:cNvPr>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2" name="Google Shape;212;p18">
              <a:extLst>
                <a:ext uri="{FF2B5EF4-FFF2-40B4-BE49-F238E27FC236}">
                  <a16:creationId xmlns:a16="http://schemas.microsoft.com/office/drawing/2014/main" id="{1109B3CD-049C-4753-A450-601D8AF66AD7}"/>
                </a:ext>
              </a:extLst>
            </p:cNvPr>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3" name="Google Shape;213;p18">
              <a:extLst>
                <a:ext uri="{FF2B5EF4-FFF2-40B4-BE49-F238E27FC236}">
                  <a16:creationId xmlns:a16="http://schemas.microsoft.com/office/drawing/2014/main" id="{4E01ACAC-28C9-4046-8883-D6DC253215A8}"/>
                </a:ext>
              </a:extLst>
            </p:cNvPr>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14" name="Google Shape;180;p18">
            <a:extLst>
              <a:ext uri="{FF2B5EF4-FFF2-40B4-BE49-F238E27FC236}">
                <a16:creationId xmlns:a16="http://schemas.microsoft.com/office/drawing/2014/main" id="{99178FE2-0E95-4EFC-A3FF-19573C5080B7}"/>
              </a:ext>
            </a:extLst>
          </p:cNvPr>
          <p:cNvSpPr txBox="1"/>
          <p:nvPr/>
        </p:nvSpPr>
        <p:spPr>
          <a:xfrm>
            <a:off x="6152413" y="3652729"/>
            <a:ext cx="19362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Les </a:t>
            </a:r>
            <a:r>
              <a:rPr lang="en" sz="1600" b="1" dirty="0">
                <a:solidFill>
                  <a:schemeClr val="dk1"/>
                </a:solidFill>
                <a:latin typeface="Livvic"/>
                <a:sym typeface="Livvic"/>
              </a:rPr>
              <a:t>interfaces</a:t>
            </a:r>
            <a:r>
              <a:rPr lang="en" sz="1600" b="1" dirty="0">
                <a:solidFill>
                  <a:schemeClr val="dk1"/>
                </a:solidFill>
                <a:latin typeface="Livvic"/>
                <a:ea typeface="Livvic"/>
                <a:cs typeface="Livvic"/>
                <a:sym typeface="Livvic"/>
              </a:rPr>
              <a:t> </a:t>
            </a:r>
            <a:endParaRPr sz="1600" b="1" dirty="0">
              <a:solidFill>
                <a:schemeClr val="dk1"/>
              </a:solidFill>
              <a:latin typeface="Livvic"/>
              <a:ea typeface="Livvic"/>
              <a:cs typeface="Livvic"/>
              <a:sym typeface="Livvic"/>
            </a:endParaRPr>
          </a:p>
        </p:txBody>
      </p:sp>
      <p:cxnSp>
        <p:nvCxnSpPr>
          <p:cNvPr id="115" name="Google Shape;183;p18">
            <a:extLst>
              <a:ext uri="{FF2B5EF4-FFF2-40B4-BE49-F238E27FC236}">
                <a16:creationId xmlns:a16="http://schemas.microsoft.com/office/drawing/2014/main" id="{E7739E4A-E6DA-4AD3-92BD-189E74BE3C1E}"/>
              </a:ext>
            </a:extLst>
          </p:cNvPr>
          <p:cNvCxnSpPr>
            <a:cxnSpLocks/>
          </p:cNvCxnSpPr>
          <p:nvPr/>
        </p:nvCxnSpPr>
        <p:spPr>
          <a:xfrm flipH="1">
            <a:off x="3160962" y="2127359"/>
            <a:ext cx="482700" cy="4800"/>
          </a:xfrm>
          <a:prstGeom prst="straightConnector1">
            <a:avLst/>
          </a:prstGeom>
          <a:noFill/>
          <a:ln w="28575" cap="flat" cmpd="sng">
            <a:solidFill>
              <a:schemeClr val="dk1"/>
            </a:solidFill>
            <a:prstDash val="solid"/>
            <a:round/>
            <a:headEnd type="none" w="med" len="med"/>
            <a:tailEnd type="none" w="med" len="med"/>
          </a:ln>
        </p:spPr>
      </p:cxnSp>
      <p:sp>
        <p:nvSpPr>
          <p:cNvPr id="116" name="Google Shape;188;p18">
            <a:extLst>
              <a:ext uri="{FF2B5EF4-FFF2-40B4-BE49-F238E27FC236}">
                <a16:creationId xmlns:a16="http://schemas.microsoft.com/office/drawing/2014/main" id="{7DEEC556-2167-4F85-B3D2-B157A6EB8FA6}"/>
              </a:ext>
            </a:extLst>
          </p:cNvPr>
          <p:cNvSpPr/>
          <p:nvPr/>
        </p:nvSpPr>
        <p:spPr>
          <a:xfrm>
            <a:off x="2220612" y="2556132"/>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grpSp>
        <p:nvGrpSpPr>
          <p:cNvPr id="117" name="Google Shape;194;p18">
            <a:extLst>
              <a:ext uri="{FF2B5EF4-FFF2-40B4-BE49-F238E27FC236}">
                <a16:creationId xmlns:a16="http://schemas.microsoft.com/office/drawing/2014/main" id="{8FC1F007-54CD-4277-BEB5-6E004127253F}"/>
              </a:ext>
            </a:extLst>
          </p:cNvPr>
          <p:cNvGrpSpPr/>
          <p:nvPr/>
        </p:nvGrpSpPr>
        <p:grpSpPr>
          <a:xfrm>
            <a:off x="2513056" y="2777560"/>
            <a:ext cx="340204" cy="298116"/>
            <a:chOff x="899850" y="871450"/>
            <a:chExt cx="483175" cy="423400"/>
          </a:xfrm>
        </p:grpSpPr>
        <p:sp>
          <p:nvSpPr>
            <p:cNvPr id="118" name="Google Shape;195;p18">
              <a:extLst>
                <a:ext uri="{FF2B5EF4-FFF2-40B4-BE49-F238E27FC236}">
                  <a16:creationId xmlns:a16="http://schemas.microsoft.com/office/drawing/2014/main" id="{87F1096C-CE73-401E-8870-29F02099F29F}"/>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19" name="Google Shape;196;p18">
              <a:extLst>
                <a:ext uri="{FF2B5EF4-FFF2-40B4-BE49-F238E27FC236}">
                  <a16:creationId xmlns:a16="http://schemas.microsoft.com/office/drawing/2014/main" id="{F29798D1-E10C-4EFD-82C7-4C18201DD222}"/>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0" name="Google Shape;197;p18">
              <a:extLst>
                <a:ext uri="{FF2B5EF4-FFF2-40B4-BE49-F238E27FC236}">
                  <a16:creationId xmlns:a16="http://schemas.microsoft.com/office/drawing/2014/main" id="{BC56807E-9D27-4366-816C-0FACACEBDFF6}"/>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1" name="Google Shape;198;p18">
              <a:extLst>
                <a:ext uri="{FF2B5EF4-FFF2-40B4-BE49-F238E27FC236}">
                  <a16:creationId xmlns:a16="http://schemas.microsoft.com/office/drawing/2014/main" id="{E8A385C1-D09C-4180-A7C1-3712997207C7}"/>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sp>
        <p:nvSpPr>
          <p:cNvPr id="122" name="Google Shape;171;p18">
            <a:extLst>
              <a:ext uri="{FF2B5EF4-FFF2-40B4-BE49-F238E27FC236}">
                <a16:creationId xmlns:a16="http://schemas.microsoft.com/office/drawing/2014/main" id="{917FA043-6185-42CF-8F8E-242D6D85F1C6}"/>
              </a:ext>
            </a:extLst>
          </p:cNvPr>
          <p:cNvSpPr txBox="1"/>
          <p:nvPr/>
        </p:nvSpPr>
        <p:spPr>
          <a:xfrm>
            <a:off x="226359" y="2700212"/>
            <a:ext cx="19362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ZA" sz="1600" b="1" dirty="0">
                <a:solidFill>
                  <a:schemeClr val="dk1"/>
                </a:solidFill>
                <a:latin typeface="Livvic"/>
                <a:ea typeface="Livvic"/>
                <a:cs typeface="Livvic"/>
                <a:sym typeface="Livvic"/>
              </a:rPr>
              <a:t>Plan de travail</a:t>
            </a:r>
            <a:endParaRPr lang="de-DE" sz="1600" b="1" dirty="0">
              <a:solidFill>
                <a:schemeClr val="dk1"/>
              </a:solidFill>
              <a:latin typeface="Livvic"/>
              <a:ea typeface="Livvic"/>
              <a:cs typeface="Livvic"/>
              <a:sym typeface="Livvic"/>
            </a:endParaRPr>
          </a:p>
        </p:txBody>
      </p:sp>
      <p:sp>
        <p:nvSpPr>
          <p:cNvPr id="124" name="Google Shape;193;p18">
            <a:extLst>
              <a:ext uri="{FF2B5EF4-FFF2-40B4-BE49-F238E27FC236}">
                <a16:creationId xmlns:a16="http://schemas.microsoft.com/office/drawing/2014/main" id="{35AE8A9F-EC2E-4DB8-9FE6-5D57F26B521B}"/>
              </a:ext>
            </a:extLst>
          </p:cNvPr>
          <p:cNvSpPr/>
          <p:nvPr/>
        </p:nvSpPr>
        <p:spPr>
          <a:xfrm rot="21108289">
            <a:off x="5420841" y="2582128"/>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cxnSp>
        <p:nvCxnSpPr>
          <p:cNvPr id="125" name="Google Shape;183;p18">
            <a:extLst>
              <a:ext uri="{FF2B5EF4-FFF2-40B4-BE49-F238E27FC236}">
                <a16:creationId xmlns:a16="http://schemas.microsoft.com/office/drawing/2014/main" id="{94CB11A4-17CD-4347-92F3-F5F83C5A0C77}"/>
              </a:ext>
            </a:extLst>
          </p:cNvPr>
          <p:cNvCxnSpPr>
            <a:cxnSpLocks/>
          </p:cNvCxnSpPr>
          <p:nvPr/>
        </p:nvCxnSpPr>
        <p:spPr>
          <a:xfrm flipH="1">
            <a:off x="5158314" y="3040620"/>
            <a:ext cx="482700" cy="480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214;p18">
            <a:extLst>
              <a:ext uri="{FF2B5EF4-FFF2-40B4-BE49-F238E27FC236}">
                <a16:creationId xmlns:a16="http://schemas.microsoft.com/office/drawing/2014/main" id="{7B2F924C-049E-4AF4-A9B0-141515AE400D}"/>
              </a:ext>
            </a:extLst>
          </p:cNvPr>
          <p:cNvGrpSpPr/>
          <p:nvPr/>
        </p:nvGrpSpPr>
        <p:grpSpPr>
          <a:xfrm>
            <a:off x="5764167" y="2826373"/>
            <a:ext cx="298201" cy="298201"/>
            <a:chOff x="1492675" y="4992125"/>
            <a:chExt cx="481825" cy="481825"/>
          </a:xfrm>
        </p:grpSpPr>
        <p:sp>
          <p:nvSpPr>
            <p:cNvPr id="127" name="Google Shape;215;p18">
              <a:extLst>
                <a:ext uri="{FF2B5EF4-FFF2-40B4-BE49-F238E27FC236}">
                  <a16:creationId xmlns:a16="http://schemas.microsoft.com/office/drawing/2014/main" id="{257BD62E-133D-4A78-90F2-9FD3BC2196F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8" name="Google Shape;216;p18">
              <a:extLst>
                <a:ext uri="{FF2B5EF4-FFF2-40B4-BE49-F238E27FC236}">
                  <a16:creationId xmlns:a16="http://schemas.microsoft.com/office/drawing/2014/main" id="{72BC57BB-E646-425D-8E48-56CA403758DD}"/>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cxnSp>
        <p:nvCxnSpPr>
          <p:cNvPr id="129" name="Google Shape;183;p18">
            <a:extLst>
              <a:ext uri="{FF2B5EF4-FFF2-40B4-BE49-F238E27FC236}">
                <a16:creationId xmlns:a16="http://schemas.microsoft.com/office/drawing/2014/main" id="{7F8E4390-9912-4365-A4F6-5B4E6054CDCC}"/>
              </a:ext>
            </a:extLst>
          </p:cNvPr>
          <p:cNvCxnSpPr>
            <a:cxnSpLocks/>
          </p:cNvCxnSpPr>
          <p:nvPr/>
        </p:nvCxnSpPr>
        <p:spPr>
          <a:xfrm flipH="1">
            <a:off x="2992868" y="2982586"/>
            <a:ext cx="482700" cy="4800"/>
          </a:xfrm>
          <a:prstGeom prst="straightConnector1">
            <a:avLst/>
          </a:prstGeom>
          <a:noFill/>
          <a:ln w="28575" cap="flat" cmpd="sng">
            <a:solidFill>
              <a:schemeClr val="dk1"/>
            </a:solidFill>
            <a:prstDash val="solid"/>
            <a:round/>
            <a:headEnd type="none" w="med" len="med"/>
            <a:tailEnd type="none" w="med" len="med"/>
          </a:ln>
        </p:spPr>
      </p:cxnSp>
      <p:sp>
        <p:nvSpPr>
          <p:cNvPr id="14" name="TextBox 13">
            <a:extLst>
              <a:ext uri="{FF2B5EF4-FFF2-40B4-BE49-F238E27FC236}">
                <a16:creationId xmlns:a16="http://schemas.microsoft.com/office/drawing/2014/main" id="{AE27DEEA-7845-4731-86B2-100934DAEBA5}"/>
              </a:ext>
            </a:extLst>
          </p:cNvPr>
          <p:cNvSpPr txBox="1"/>
          <p:nvPr/>
        </p:nvSpPr>
        <p:spPr>
          <a:xfrm>
            <a:off x="6480264" y="2787168"/>
            <a:ext cx="2461260" cy="338554"/>
          </a:xfrm>
          <a:prstGeom prst="rect">
            <a:avLst/>
          </a:prstGeom>
          <a:noFill/>
        </p:spPr>
        <p:txBody>
          <a:bodyPr wrap="square" rtlCol="0">
            <a:spAutoFit/>
          </a:bodyPr>
          <a:lstStyle/>
          <a:p>
            <a:r>
              <a:rPr lang="fr-FR" sz="1600" b="1" dirty="0">
                <a:solidFill>
                  <a:schemeClr val="dk1"/>
                </a:solidFill>
                <a:latin typeface="Livvic"/>
              </a:rPr>
              <a:t>Pl</a:t>
            </a:r>
            <a:r>
              <a:rPr lang="en-ZA" sz="1600" b="1" dirty="0">
                <a:solidFill>
                  <a:schemeClr val="dk1"/>
                </a:solidFill>
                <a:latin typeface="Livvic"/>
              </a:rPr>
              <a:t>an de</a:t>
            </a:r>
            <a:r>
              <a:rPr lang="en-ZA" sz="1200" dirty="0"/>
              <a:t> </a:t>
            </a:r>
            <a:r>
              <a:rPr lang="en-ZA" sz="1600" b="1" dirty="0">
                <a:solidFill>
                  <a:schemeClr val="dk1"/>
                </a:solidFill>
                <a:latin typeface="Livvic"/>
              </a:rPr>
              <a:t>navigation</a:t>
            </a:r>
            <a:endParaRPr lang="de-DE" sz="1600" b="1" dirty="0">
              <a:solidFill>
                <a:schemeClr val="dk1"/>
              </a:solidFill>
              <a:latin typeface="Livvic"/>
            </a:endParaRPr>
          </a:p>
        </p:txBody>
      </p:sp>
      <p:sp>
        <p:nvSpPr>
          <p:cNvPr id="15" name="TextBox 14">
            <a:extLst>
              <a:ext uri="{FF2B5EF4-FFF2-40B4-BE49-F238E27FC236}">
                <a16:creationId xmlns:a16="http://schemas.microsoft.com/office/drawing/2014/main" id="{F07C820B-2457-4695-BC3F-F576F92D5458}"/>
              </a:ext>
            </a:extLst>
          </p:cNvPr>
          <p:cNvSpPr txBox="1"/>
          <p:nvPr/>
        </p:nvSpPr>
        <p:spPr>
          <a:xfrm>
            <a:off x="6146516" y="1869292"/>
            <a:ext cx="2114020" cy="338554"/>
          </a:xfrm>
          <a:prstGeom prst="rect">
            <a:avLst/>
          </a:prstGeom>
          <a:noFill/>
        </p:spPr>
        <p:txBody>
          <a:bodyPr wrap="square" rtlCol="0">
            <a:spAutoFit/>
          </a:bodyPr>
          <a:lstStyle/>
          <a:p>
            <a:pPr algn="ctr"/>
            <a:r>
              <a:rPr lang="fr-FR" sz="1600" b="1" dirty="0">
                <a:solidFill>
                  <a:schemeClr val="dk1"/>
                </a:solidFill>
                <a:latin typeface="Livvic"/>
              </a:rPr>
              <a:t>Test de qualité</a:t>
            </a:r>
            <a:endParaRPr lang="de-DE"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barn(inVertical)">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3">
                                            <p:txEl>
                                              <p:pRg st="0" end="0"/>
                                            </p:txEl>
                                          </p:spTgt>
                                        </p:tgtEl>
                                        <p:attrNameLst>
                                          <p:attrName>style.visibility</p:attrName>
                                        </p:attrNameLst>
                                      </p:cBhvr>
                                      <p:to>
                                        <p:strVal val="visible"/>
                                      </p:to>
                                    </p:set>
                                    <p:animEffect transition="in" filter="fade">
                                      <p:cBhvr>
                                        <p:cTn id="12" dur="1000"/>
                                        <p:tgtEl>
                                          <p:spTgt spid="163">
                                            <p:txEl>
                                              <p:pRg st="0" end="0"/>
                                            </p:txEl>
                                          </p:spTgt>
                                        </p:tgtEl>
                                      </p:cBhvr>
                                    </p:animEffect>
                                    <p:anim calcmode="lin" valueType="num">
                                      <p:cBhvr>
                                        <p:cTn id="13"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5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7">
                                            <p:txEl>
                                              <p:pRg st="0" end="0"/>
                                            </p:txEl>
                                          </p:spTgt>
                                        </p:tgtEl>
                                        <p:attrNameLst>
                                          <p:attrName>style.visibility</p:attrName>
                                        </p:attrNameLst>
                                      </p:cBhvr>
                                      <p:to>
                                        <p:strVal val="visible"/>
                                      </p:to>
                                    </p:set>
                                    <p:animEffect transition="in" filter="fade">
                                      <p:cBhvr>
                                        <p:cTn id="30" dur="500"/>
                                        <p:tgtEl>
                                          <p:spTgt spid="17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4">
                                            <p:txEl>
                                              <p:pRg st="0" end="0"/>
                                            </p:txEl>
                                          </p:spTgt>
                                        </p:tgtEl>
                                        <p:attrNameLst>
                                          <p:attrName>style.visibility</p:attrName>
                                        </p:attrNameLst>
                                      </p:cBhvr>
                                      <p:to>
                                        <p:strVal val="visible"/>
                                      </p:to>
                                    </p:set>
                                    <p:animEffect transition="in" filter="fade">
                                      <p:cBhvr>
                                        <p:cTn id="46" dur="500"/>
                                        <p:tgtEl>
                                          <p:spTgt spid="104">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4">
                                            <p:txEl>
                                              <p:pRg st="1" end="1"/>
                                            </p:txEl>
                                          </p:spTgt>
                                        </p:tgtEl>
                                        <p:attrNameLst>
                                          <p:attrName>style.visibility</p:attrName>
                                        </p:attrNameLst>
                                      </p:cBhvr>
                                      <p:to>
                                        <p:strVal val="visible"/>
                                      </p:to>
                                    </p:set>
                                    <p:animEffect transition="in" filter="fade">
                                      <p:cBhvr>
                                        <p:cTn id="49" dur="500"/>
                                        <p:tgtEl>
                                          <p:spTgt spid="104">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par>
                                <p:cTn id="55" presetID="10" presetClass="entr" presetSubtype="0" fill="hold"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nodeType="with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fade">
                                      <p:cBhvr>
                                        <p:cTn id="65" dur="500"/>
                                        <p:tgtEl>
                                          <p:spTgt spid="122">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82"/>
                                        </p:tgtEl>
                                        <p:attrNameLst>
                                          <p:attrName>style.visibility</p:attrName>
                                        </p:attrNameLst>
                                      </p:cBhvr>
                                      <p:to>
                                        <p:strVal val="visible"/>
                                      </p:to>
                                    </p:set>
                                    <p:animEffect transition="in" filter="fade">
                                      <p:cBhvr>
                                        <p:cTn id="70" dur="500"/>
                                        <p:tgtEl>
                                          <p:spTgt spid="182"/>
                                        </p:tgtEl>
                                      </p:cBhvr>
                                    </p:animEffect>
                                  </p:childTnLst>
                                </p:cTn>
                              </p:par>
                              <p:par>
                                <p:cTn id="71" presetID="10" presetClass="entr" presetSubtype="0" fill="hold" nodeType="withEffect">
                                  <p:stCondLst>
                                    <p:cond delay="0"/>
                                  </p:stCondLst>
                                  <p:childTnLst>
                                    <p:set>
                                      <p:cBhvr>
                                        <p:cTn id="72" dur="1" fill="hold">
                                          <p:stCondLst>
                                            <p:cond delay="0"/>
                                          </p:stCondLst>
                                        </p:cTn>
                                        <p:tgtEl>
                                          <p:spTgt spid="214"/>
                                        </p:tgtEl>
                                        <p:attrNameLst>
                                          <p:attrName>style.visibility</p:attrName>
                                        </p:attrNameLst>
                                      </p:cBhvr>
                                      <p:to>
                                        <p:strVal val="visible"/>
                                      </p:to>
                                    </p:set>
                                    <p:animEffect transition="in" filter="fade">
                                      <p:cBhvr>
                                        <p:cTn id="73" dur="500"/>
                                        <p:tgtEl>
                                          <p:spTgt spid="214"/>
                                        </p:tgtEl>
                                      </p:cBhvr>
                                    </p:animEffect>
                                  </p:childTnLst>
                                </p:cTn>
                              </p:par>
                              <p:par>
                                <p:cTn id="74" presetID="10" presetClass="entr" presetSubtype="0" fill="hold" nodeType="with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4">
                                            <p:txEl>
                                              <p:pRg st="0" end="0"/>
                                            </p:txEl>
                                          </p:spTgt>
                                        </p:tgtEl>
                                        <p:attrNameLst>
                                          <p:attrName>style.visibility</p:attrName>
                                        </p:attrNameLst>
                                      </p:cBhvr>
                                      <p:to>
                                        <p:strVal val="visible"/>
                                      </p:to>
                                    </p:set>
                                    <p:animEffect transition="in" filter="fade">
                                      <p:cBhvr>
                                        <p:cTn id="81" dur="500"/>
                                        <p:tgtEl>
                                          <p:spTgt spid="17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86"/>
                                        </p:tgtEl>
                                        <p:attrNameLst>
                                          <p:attrName>style.visibility</p:attrName>
                                        </p:attrNameLst>
                                      </p:cBhvr>
                                      <p:to>
                                        <p:strVal val="visible"/>
                                      </p:to>
                                    </p:set>
                                    <p:animEffect transition="in" filter="fade">
                                      <p:cBhvr>
                                        <p:cTn id="86" dur="500"/>
                                        <p:tgtEl>
                                          <p:spTgt spid="186"/>
                                        </p:tgtEl>
                                      </p:cBhvr>
                                    </p:animEffect>
                                  </p:childTnLst>
                                </p:cTn>
                              </p:par>
                              <p:par>
                                <p:cTn id="87" presetID="10" presetClass="entr" presetSubtype="0" fill="hold" nodeType="withEffect">
                                  <p:stCondLst>
                                    <p:cond delay="0"/>
                                  </p:stCondLst>
                                  <p:childTnLst>
                                    <p:set>
                                      <p:cBhvr>
                                        <p:cTn id="88" dur="1" fill="hold">
                                          <p:stCondLst>
                                            <p:cond delay="0"/>
                                          </p:stCondLst>
                                        </p:cTn>
                                        <p:tgtEl>
                                          <p:spTgt spid="190"/>
                                        </p:tgtEl>
                                        <p:attrNameLst>
                                          <p:attrName>style.visibility</p:attrName>
                                        </p:attrNameLst>
                                      </p:cBhvr>
                                      <p:to>
                                        <p:strVal val="visible"/>
                                      </p:to>
                                    </p:set>
                                    <p:animEffect transition="in" filter="fade">
                                      <p:cBhvr>
                                        <p:cTn id="89" dur="500"/>
                                        <p:tgtEl>
                                          <p:spTgt spid="190"/>
                                        </p:tgtEl>
                                      </p:cBhvr>
                                    </p:animEffect>
                                  </p:childTnLst>
                                </p:cTn>
                              </p:par>
                              <p:par>
                                <p:cTn id="90" presetID="10" presetClass="entr" presetSubtype="0" fill="hold" nodeType="withEffect">
                                  <p:stCondLst>
                                    <p:cond delay="0"/>
                                  </p:stCondLst>
                                  <p:childTnLst>
                                    <p:set>
                                      <p:cBhvr>
                                        <p:cTn id="91" dur="1" fill="hold">
                                          <p:stCondLst>
                                            <p:cond delay="0"/>
                                          </p:stCondLst>
                                        </p:cTn>
                                        <p:tgtEl>
                                          <p:spTgt spid="217"/>
                                        </p:tgtEl>
                                        <p:attrNameLst>
                                          <p:attrName>style.visibility</p:attrName>
                                        </p:attrNameLst>
                                      </p:cBhvr>
                                      <p:to>
                                        <p:strVal val="visible"/>
                                      </p:to>
                                    </p:set>
                                    <p:animEffect transition="in" filter="fade">
                                      <p:cBhvr>
                                        <p:cTn id="92" dur="500"/>
                                        <p:tgtEl>
                                          <p:spTgt spid="2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65">
                                            <p:txEl>
                                              <p:pRg st="0" end="0"/>
                                            </p:txEl>
                                          </p:spTgt>
                                        </p:tgtEl>
                                        <p:attrNameLst>
                                          <p:attrName>style.visibility</p:attrName>
                                        </p:attrNameLst>
                                      </p:cBhvr>
                                      <p:to>
                                        <p:strVal val="visible"/>
                                      </p:to>
                                    </p:set>
                                    <p:animEffect transition="in" filter="fade">
                                      <p:cBhvr>
                                        <p:cTn id="97" dur="500"/>
                                        <p:tgtEl>
                                          <p:spTgt spid="16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85"/>
                                        </p:tgtEl>
                                        <p:attrNameLst>
                                          <p:attrName>style.visibility</p:attrName>
                                        </p:attrNameLst>
                                      </p:cBhvr>
                                      <p:to>
                                        <p:strVal val="visible"/>
                                      </p:to>
                                    </p:set>
                                    <p:animEffect transition="in" filter="fade">
                                      <p:cBhvr>
                                        <p:cTn id="102" dur="500"/>
                                        <p:tgtEl>
                                          <p:spTgt spid="185"/>
                                        </p:tgtEl>
                                      </p:cBhvr>
                                    </p:animEffect>
                                  </p:childTnLst>
                                </p:cTn>
                              </p:par>
                              <p:par>
                                <p:cTn id="103" presetID="10" presetClass="entr" presetSubtype="0" fill="hold" nodeType="withEffect">
                                  <p:stCondLst>
                                    <p:cond delay="0"/>
                                  </p:stCondLst>
                                  <p:childTnLst>
                                    <p:set>
                                      <p:cBhvr>
                                        <p:cTn id="104" dur="1" fill="hold">
                                          <p:stCondLst>
                                            <p:cond delay="0"/>
                                          </p:stCondLst>
                                        </p:cTn>
                                        <p:tgtEl>
                                          <p:spTgt spid="194"/>
                                        </p:tgtEl>
                                        <p:attrNameLst>
                                          <p:attrName>style.visibility</p:attrName>
                                        </p:attrNameLst>
                                      </p:cBhvr>
                                      <p:to>
                                        <p:strVal val="visible"/>
                                      </p:to>
                                    </p:set>
                                    <p:animEffect transition="in" filter="fade">
                                      <p:cBhvr>
                                        <p:cTn id="105" dur="500"/>
                                        <p:tgtEl>
                                          <p:spTgt spid="194"/>
                                        </p:tgtEl>
                                      </p:cBhvr>
                                    </p:animEffect>
                                  </p:childTnLst>
                                </p:cTn>
                              </p:par>
                              <p:par>
                                <p:cTn id="106" presetID="10" presetClass="entr" presetSubtype="0" fill="hold" nodeType="withEffect">
                                  <p:stCondLst>
                                    <p:cond delay="0"/>
                                  </p:stCondLst>
                                  <p:childTnLst>
                                    <p:set>
                                      <p:cBhvr>
                                        <p:cTn id="107" dur="1" fill="hold">
                                          <p:stCondLst>
                                            <p:cond delay="0"/>
                                          </p:stCondLst>
                                        </p:cTn>
                                        <p:tgtEl>
                                          <p:spTgt spid="191"/>
                                        </p:tgtEl>
                                        <p:attrNameLst>
                                          <p:attrName>style.visibility</p:attrName>
                                        </p:attrNameLst>
                                      </p:cBhvr>
                                      <p:to>
                                        <p:strVal val="visible"/>
                                      </p:to>
                                    </p:set>
                                    <p:animEffect transition="in" filter="fade">
                                      <p:cBhvr>
                                        <p:cTn id="108" dur="500"/>
                                        <p:tgtEl>
                                          <p:spTgt spid="19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68">
                                            <p:txEl>
                                              <p:pRg st="0" end="0"/>
                                            </p:txEl>
                                          </p:spTgt>
                                        </p:tgtEl>
                                        <p:attrNameLst>
                                          <p:attrName>style.visibility</p:attrName>
                                        </p:attrNameLst>
                                      </p:cBhvr>
                                      <p:to>
                                        <p:strVal val="visible"/>
                                      </p:to>
                                    </p:set>
                                    <p:animEffect transition="in" filter="fade">
                                      <p:cBhvr>
                                        <p:cTn id="113" dur="500"/>
                                        <p:tgtEl>
                                          <p:spTgt spid="168">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68">
                                            <p:txEl>
                                              <p:pRg st="1" end="1"/>
                                            </p:txEl>
                                          </p:spTgt>
                                        </p:tgtEl>
                                        <p:attrNameLst>
                                          <p:attrName>style.visibility</p:attrName>
                                        </p:attrNameLst>
                                      </p:cBhvr>
                                      <p:to>
                                        <p:strVal val="visible"/>
                                      </p:to>
                                    </p:set>
                                    <p:animEffect transition="in" filter="fade">
                                      <p:cBhvr>
                                        <p:cTn id="118" dur="500"/>
                                        <p:tgtEl>
                                          <p:spTgt spid="168">
                                            <p:txEl>
                                              <p:pRg st="1" end="1"/>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99"/>
                                        </p:tgtEl>
                                        <p:attrNameLst>
                                          <p:attrName>style.visibility</p:attrName>
                                        </p:attrNameLst>
                                      </p:cBhvr>
                                      <p:to>
                                        <p:strVal val="visible"/>
                                      </p:to>
                                    </p:set>
                                    <p:animEffect transition="in" filter="fade">
                                      <p:cBhvr>
                                        <p:cTn id="123" dur="500"/>
                                        <p:tgtEl>
                                          <p:spTgt spid="199"/>
                                        </p:tgtEl>
                                      </p:cBhvr>
                                    </p:animEffect>
                                  </p:childTnLst>
                                </p:cTn>
                              </p:par>
                              <p:par>
                                <p:cTn id="124" presetID="10" presetClass="entr" presetSubtype="0" fill="hold" nodeType="with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fade">
                                      <p:cBhvr>
                                        <p:cTn id="126" dur="500"/>
                                        <p:tgtEl>
                                          <p:spTgt spid="192"/>
                                        </p:tgtEl>
                                      </p:cBhvr>
                                    </p:animEffect>
                                  </p:childTnLst>
                                </p:cTn>
                              </p:par>
                              <p:par>
                                <p:cTn id="127" presetID="10" presetClass="entr" presetSubtype="0" fill="hold" nodeType="withEffect">
                                  <p:stCondLst>
                                    <p:cond delay="0"/>
                                  </p:stCondLst>
                                  <p:childTnLst>
                                    <p:set>
                                      <p:cBhvr>
                                        <p:cTn id="128" dur="1" fill="hold">
                                          <p:stCondLst>
                                            <p:cond delay="0"/>
                                          </p:stCondLst>
                                        </p:cTn>
                                        <p:tgtEl>
                                          <p:spTgt spid="183"/>
                                        </p:tgtEl>
                                        <p:attrNameLst>
                                          <p:attrName>style.visibility</p:attrName>
                                        </p:attrNameLst>
                                      </p:cBhvr>
                                      <p:to>
                                        <p:strVal val="visible"/>
                                      </p:to>
                                    </p:set>
                                    <p:animEffect transition="in" filter="fade">
                                      <p:cBhvr>
                                        <p:cTn id="129" dur="500"/>
                                        <p:tgtEl>
                                          <p:spTgt spid="183"/>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5">
                                            <p:txEl>
                                              <p:pRg st="0" end="0"/>
                                            </p:txEl>
                                          </p:spTgt>
                                        </p:tgtEl>
                                        <p:attrNameLst>
                                          <p:attrName>style.visibility</p:attrName>
                                        </p:attrNameLst>
                                      </p:cBhvr>
                                      <p:to>
                                        <p:strVal val="visible"/>
                                      </p:to>
                                    </p:set>
                                    <p:animEffect transition="in" filter="fade">
                                      <p:cBhvr>
                                        <p:cTn id="134" dur="500"/>
                                        <p:tgtEl>
                                          <p:spTgt spid="15">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26"/>
                                        </p:tgtEl>
                                        <p:attrNameLst>
                                          <p:attrName>style.visibility</p:attrName>
                                        </p:attrNameLst>
                                      </p:cBhvr>
                                      <p:to>
                                        <p:strVal val="visible"/>
                                      </p:to>
                                    </p:set>
                                    <p:animEffect transition="in" filter="fade">
                                      <p:cBhvr>
                                        <p:cTn id="139" dur="500"/>
                                        <p:tgtEl>
                                          <p:spTgt spid="126"/>
                                        </p:tgtEl>
                                      </p:cBhvr>
                                    </p:animEffect>
                                  </p:childTnLst>
                                </p:cTn>
                              </p:par>
                              <p:par>
                                <p:cTn id="140" presetID="10" presetClass="entr" presetSubtype="0" fill="hold" nodeType="withEffect">
                                  <p:stCondLst>
                                    <p:cond delay="0"/>
                                  </p:stCondLst>
                                  <p:childTnLst>
                                    <p:set>
                                      <p:cBhvr>
                                        <p:cTn id="141" dur="1" fill="hold">
                                          <p:stCondLst>
                                            <p:cond delay="0"/>
                                          </p:stCondLst>
                                        </p:cTn>
                                        <p:tgtEl>
                                          <p:spTgt spid="124"/>
                                        </p:tgtEl>
                                        <p:attrNameLst>
                                          <p:attrName>style.visibility</p:attrName>
                                        </p:attrNameLst>
                                      </p:cBhvr>
                                      <p:to>
                                        <p:strVal val="visible"/>
                                      </p:to>
                                    </p:set>
                                    <p:animEffect transition="in" filter="fade">
                                      <p:cBhvr>
                                        <p:cTn id="142" dur="500"/>
                                        <p:tgtEl>
                                          <p:spTgt spid="124"/>
                                        </p:tgtEl>
                                      </p:cBhvr>
                                    </p:animEffect>
                                  </p:childTnLst>
                                </p:cTn>
                              </p:par>
                              <p:par>
                                <p:cTn id="143" presetID="10" presetClass="entr" presetSubtype="0" fill="hold" nodeType="withEffect">
                                  <p:stCondLst>
                                    <p:cond delay="0"/>
                                  </p:stCondLst>
                                  <p:childTnLst>
                                    <p:set>
                                      <p:cBhvr>
                                        <p:cTn id="144" dur="1" fill="hold">
                                          <p:stCondLst>
                                            <p:cond delay="0"/>
                                          </p:stCondLst>
                                        </p:cTn>
                                        <p:tgtEl>
                                          <p:spTgt spid="125"/>
                                        </p:tgtEl>
                                        <p:attrNameLst>
                                          <p:attrName>style.visibility</p:attrName>
                                        </p:attrNameLst>
                                      </p:cBhvr>
                                      <p:to>
                                        <p:strVal val="visible"/>
                                      </p:to>
                                    </p:set>
                                    <p:animEffect transition="in" filter="fade">
                                      <p:cBhvr>
                                        <p:cTn id="145" dur="500"/>
                                        <p:tgtEl>
                                          <p:spTgt spid="12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4">
                                            <p:txEl>
                                              <p:pRg st="0" end="0"/>
                                            </p:txEl>
                                          </p:spTgt>
                                        </p:tgtEl>
                                        <p:attrNameLst>
                                          <p:attrName>style.visibility</p:attrName>
                                        </p:attrNameLst>
                                      </p:cBhvr>
                                      <p:to>
                                        <p:strVal val="visible"/>
                                      </p:to>
                                    </p:set>
                                    <p:animEffect transition="in" filter="fade">
                                      <p:cBhvr>
                                        <p:cTn id="150" dur="500"/>
                                        <p:tgtEl>
                                          <p:spTgt spid="14">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105"/>
                                        </p:tgtEl>
                                        <p:attrNameLst>
                                          <p:attrName>style.visibility</p:attrName>
                                        </p:attrNameLst>
                                      </p:cBhvr>
                                      <p:to>
                                        <p:strVal val="visible"/>
                                      </p:to>
                                    </p:set>
                                    <p:animEffect transition="in" filter="fade">
                                      <p:cBhvr>
                                        <p:cTn id="155" dur="500"/>
                                        <p:tgtEl>
                                          <p:spTgt spid="105"/>
                                        </p:tgtEl>
                                      </p:cBhvr>
                                    </p:animEffect>
                                  </p:childTnLst>
                                </p:cTn>
                              </p:par>
                              <p:par>
                                <p:cTn id="156" presetID="10" presetClass="entr" presetSubtype="0" fill="hold" nodeType="withEffect">
                                  <p:stCondLst>
                                    <p:cond delay="0"/>
                                  </p:stCondLst>
                                  <p:childTnLst>
                                    <p:set>
                                      <p:cBhvr>
                                        <p:cTn id="157" dur="1" fill="hold">
                                          <p:stCondLst>
                                            <p:cond delay="0"/>
                                          </p:stCondLst>
                                        </p:cTn>
                                        <p:tgtEl>
                                          <p:spTgt spid="107"/>
                                        </p:tgtEl>
                                        <p:attrNameLst>
                                          <p:attrName>style.visibility</p:attrName>
                                        </p:attrNameLst>
                                      </p:cBhvr>
                                      <p:to>
                                        <p:strVal val="visible"/>
                                      </p:to>
                                    </p:set>
                                    <p:animEffect transition="in" filter="fade">
                                      <p:cBhvr>
                                        <p:cTn id="158" dur="500"/>
                                        <p:tgtEl>
                                          <p:spTgt spid="107"/>
                                        </p:tgtEl>
                                      </p:cBhvr>
                                    </p:animEffect>
                                  </p:childTnLst>
                                </p:cTn>
                              </p:par>
                              <p:par>
                                <p:cTn id="159" presetID="10" presetClass="entr" presetSubtype="0" fill="hold" nodeType="withEffect">
                                  <p:stCondLst>
                                    <p:cond delay="0"/>
                                  </p:stCondLst>
                                  <p:childTnLst>
                                    <p:set>
                                      <p:cBhvr>
                                        <p:cTn id="160" dur="1" fill="hold">
                                          <p:stCondLst>
                                            <p:cond delay="0"/>
                                          </p:stCondLst>
                                        </p:cTn>
                                        <p:tgtEl>
                                          <p:spTgt spid="106"/>
                                        </p:tgtEl>
                                        <p:attrNameLst>
                                          <p:attrName>style.visibility</p:attrName>
                                        </p:attrNameLst>
                                      </p:cBhvr>
                                      <p:to>
                                        <p:strVal val="visible"/>
                                      </p:to>
                                    </p:set>
                                    <p:animEffect transition="in" filter="fade">
                                      <p:cBhvr>
                                        <p:cTn id="161" dur="500"/>
                                        <p:tgtEl>
                                          <p:spTgt spid="106"/>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114">
                                            <p:txEl>
                                              <p:pRg st="0" end="0"/>
                                            </p:txEl>
                                          </p:spTgt>
                                        </p:tgtEl>
                                        <p:attrNameLst>
                                          <p:attrName>style.visibility</p:attrName>
                                        </p:attrNameLst>
                                      </p:cBhvr>
                                      <p:to>
                                        <p:strVal val="visible"/>
                                      </p:to>
                                    </p:set>
                                    <p:animEffect transition="in" filter="fade">
                                      <p:cBhvr>
                                        <p:cTn id="166" dur="500"/>
                                        <p:tgtEl>
                                          <p:spTgt spid="114">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193"/>
                                        </p:tgtEl>
                                        <p:attrNameLst>
                                          <p:attrName>style.visibility</p:attrName>
                                        </p:attrNameLst>
                                      </p:cBhvr>
                                      <p:to>
                                        <p:strVal val="visible"/>
                                      </p:to>
                                    </p:set>
                                    <p:animEffect transition="in" filter="fade">
                                      <p:cBhvr>
                                        <p:cTn id="171" dur="500"/>
                                        <p:tgtEl>
                                          <p:spTgt spid="193"/>
                                        </p:tgtEl>
                                      </p:cBhvr>
                                    </p:animEffect>
                                  </p:childTnLst>
                                </p:cTn>
                              </p:par>
                              <p:par>
                                <p:cTn id="172" presetID="10" presetClass="entr" presetSubtype="0" fill="hold" nodeType="withEffect">
                                  <p:stCondLst>
                                    <p:cond delay="0"/>
                                  </p:stCondLst>
                                  <p:childTnLst>
                                    <p:set>
                                      <p:cBhvr>
                                        <p:cTn id="173" dur="1" fill="hold">
                                          <p:stCondLst>
                                            <p:cond delay="0"/>
                                          </p:stCondLst>
                                        </p:cTn>
                                        <p:tgtEl>
                                          <p:spTgt spid="224"/>
                                        </p:tgtEl>
                                        <p:attrNameLst>
                                          <p:attrName>style.visibility</p:attrName>
                                        </p:attrNameLst>
                                      </p:cBhvr>
                                      <p:to>
                                        <p:strVal val="visible"/>
                                      </p:to>
                                    </p:set>
                                    <p:animEffect transition="in" filter="fade">
                                      <p:cBhvr>
                                        <p:cTn id="174" dur="500"/>
                                        <p:tgtEl>
                                          <p:spTgt spid="224"/>
                                        </p:tgtEl>
                                      </p:cBhvr>
                                    </p:animEffect>
                                  </p:childTnLst>
                                </p:cTn>
                              </p:par>
                              <p:par>
                                <p:cTn id="175" presetID="10" presetClass="entr" presetSubtype="0" fill="hold" nodeType="withEffect">
                                  <p:stCondLst>
                                    <p:cond delay="0"/>
                                  </p:stCondLst>
                                  <p:childTnLst>
                                    <p:set>
                                      <p:cBhvr>
                                        <p:cTn id="176" dur="1" fill="hold">
                                          <p:stCondLst>
                                            <p:cond delay="0"/>
                                          </p:stCondLst>
                                        </p:cTn>
                                        <p:tgtEl>
                                          <p:spTgt spid="187"/>
                                        </p:tgtEl>
                                        <p:attrNameLst>
                                          <p:attrName>style.visibility</p:attrName>
                                        </p:attrNameLst>
                                      </p:cBhvr>
                                      <p:to>
                                        <p:strVal val="visible"/>
                                      </p:to>
                                    </p:set>
                                    <p:animEffect transition="in" filter="fade">
                                      <p:cBhvr>
                                        <p:cTn id="177" dur="500"/>
                                        <p:tgtEl>
                                          <p:spTgt spid="18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80">
                                            <p:txEl>
                                              <p:pRg st="0" end="0"/>
                                            </p:txEl>
                                          </p:spTgt>
                                        </p:tgtEl>
                                        <p:attrNameLst>
                                          <p:attrName>style.visibility</p:attrName>
                                        </p:attrNameLst>
                                      </p:cBhvr>
                                      <p:to>
                                        <p:strVal val="visible"/>
                                      </p:to>
                                    </p:set>
                                    <p:animEffect transition="in" filter="fade">
                                      <p:cBhvr>
                                        <p:cTn id="182" dur="500"/>
                                        <p:tgtEl>
                                          <p:spTgt spid="1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19">
            <a:extLst>
              <a:ext uri="{FF2B5EF4-FFF2-40B4-BE49-F238E27FC236}">
                <a16:creationId xmlns:a16="http://schemas.microsoft.com/office/drawing/2014/main" id="{74065414-49F6-4004-9EB6-A9CF4561E787}"/>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180E6E84-7BF3-4EA5-AB77-BA0892A424FD}"/>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3A09FCF-8E08-47BF-BA64-D309C5CF82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14DDDD9C-A741-4A0A-9130-402F1802691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CA2B2A8A-67AE-41DF-887D-8E9B5A263D9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71852C79-E638-49AA-B0CF-0F8F9AFD519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22FCB20F-4774-4319-B4EB-9B5A97975C0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55D151C6-6216-49D4-8993-3D2FACC0D58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FA7F96EB-8F28-430E-8759-2439809A4820}"/>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398E6997-C34B-4E9D-BAEF-E5D084897CC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C5967F6-029B-49A8-ACDE-8B2EFCE8D1BE}"/>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5" name="TextBox 1">
            <a:extLst>
              <a:ext uri="{FF2B5EF4-FFF2-40B4-BE49-F238E27FC236}">
                <a16:creationId xmlns:a16="http://schemas.microsoft.com/office/drawing/2014/main" id="{F44EFB1C-1F7C-4EAE-A189-036403FEBA99}"/>
              </a:ext>
            </a:extLst>
          </p:cNvPr>
          <p:cNvSpPr txBox="1"/>
          <p:nvPr/>
        </p:nvSpPr>
        <p:spPr>
          <a:xfrm>
            <a:off x="3452301" y="692603"/>
            <a:ext cx="4074566" cy="338554"/>
          </a:xfrm>
          <a:prstGeom prst="rect">
            <a:avLst/>
          </a:prstGeom>
          <a:noFill/>
        </p:spPr>
        <p:txBody>
          <a:bodyPr wrap="square" rtlCol="0">
            <a:spAutoFit/>
          </a:bodyPr>
          <a:lstStyle/>
          <a:p>
            <a:r>
              <a:rPr lang="en-ZA" sz="1600" b="1" dirty="0">
                <a:solidFill>
                  <a:schemeClr val="tx2"/>
                </a:solidFill>
              </a:rPr>
              <a:t>Diagramme de PERT :</a:t>
            </a:r>
            <a:endParaRPr lang="de-DE" sz="1600" b="1" dirty="0">
              <a:solidFill>
                <a:schemeClr val="tx2"/>
              </a:solidFill>
            </a:endParaRPr>
          </a:p>
        </p:txBody>
      </p:sp>
      <p:sp>
        <p:nvSpPr>
          <p:cNvPr id="17" name="TextBox 17">
            <a:extLst>
              <a:ext uri="{FF2B5EF4-FFF2-40B4-BE49-F238E27FC236}">
                <a16:creationId xmlns:a16="http://schemas.microsoft.com/office/drawing/2014/main" id="{FEF3B082-B38F-43BC-9BA9-D1B261BF2433}"/>
              </a:ext>
            </a:extLst>
          </p:cNvPr>
          <p:cNvSpPr txBox="1"/>
          <p:nvPr/>
        </p:nvSpPr>
        <p:spPr>
          <a:xfrm>
            <a:off x="1049866" y="1265303"/>
            <a:ext cx="5469467" cy="338554"/>
          </a:xfrm>
          <a:prstGeom prst="rect">
            <a:avLst/>
          </a:prstGeom>
          <a:noFill/>
        </p:spPr>
        <p:txBody>
          <a:bodyPr wrap="square">
            <a:spAutoFit/>
          </a:bodyPr>
          <a:lstStyle/>
          <a:p>
            <a:r>
              <a:rPr lang="fr-FR" sz="1600" dirty="0">
                <a:solidFill>
                  <a:srgbClr val="767171"/>
                </a:solidFill>
                <a:effectLst/>
                <a:latin typeface="Times New Roman" panose="02020603050405020304" pitchFamily="18" charset="0"/>
                <a:ea typeface="Calibri" panose="020F0502020204030204" pitchFamily="34" charset="0"/>
              </a:rPr>
              <a:t>Le diagramme de Pert  illustre ce déroulement dans le temps : </a:t>
            </a:r>
            <a:endParaRPr lang="de-DE" sz="1600" dirty="0"/>
          </a:p>
        </p:txBody>
      </p:sp>
      <p:pic>
        <p:nvPicPr>
          <p:cNvPr id="18" name="Image 17">
            <a:extLst>
              <a:ext uri="{FF2B5EF4-FFF2-40B4-BE49-F238E27FC236}">
                <a16:creationId xmlns:a16="http://schemas.microsoft.com/office/drawing/2014/main" id="{B480A8B4-ED8E-44F2-829E-F51AB17008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9866" y="1744539"/>
            <a:ext cx="6931025" cy="2802900"/>
          </a:xfrm>
          <a:prstGeom prst="rect">
            <a:avLst/>
          </a:prstGeom>
          <a:noFill/>
          <a:ln>
            <a:noFill/>
            <a:prstDash/>
          </a:ln>
        </p:spPr>
      </p:pic>
    </p:spTree>
    <p:extLst>
      <p:ext uri="{BB962C8B-B14F-4D97-AF65-F5344CB8AC3E}">
        <p14:creationId xmlns:p14="http://schemas.microsoft.com/office/powerpoint/2010/main" val="25095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pic>
        <p:nvPicPr>
          <p:cNvPr id="14" name="Picture 13">
            <a:extLst>
              <a:ext uri="{FF2B5EF4-FFF2-40B4-BE49-F238E27FC236}">
                <a16:creationId xmlns:a16="http://schemas.microsoft.com/office/drawing/2014/main" id="{AB94119E-424E-42A4-9C6C-0F49C9100D96}"/>
              </a:ext>
            </a:extLst>
          </p:cNvPr>
          <p:cNvPicPr/>
          <p:nvPr/>
        </p:nvPicPr>
        <p:blipFill>
          <a:blip r:embed="rId3"/>
          <a:srcRect/>
          <a:stretch>
            <a:fillRect/>
          </a:stretch>
        </p:blipFill>
        <p:spPr>
          <a:xfrm>
            <a:off x="1257300" y="1257300"/>
            <a:ext cx="6667500" cy="3787139"/>
          </a:xfrm>
          <a:prstGeom prst="rect">
            <a:avLst/>
          </a:prstGeom>
          <a:noFill/>
          <a:ln>
            <a:noFill/>
            <a:prstDash/>
          </a:ln>
        </p:spPr>
      </p:pic>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839427"/>
            <a:ext cx="2880360"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cas d’utilisation :</a:t>
            </a:r>
            <a:endParaRPr lang="de-DE" sz="1600" dirty="0">
              <a:solidFill>
                <a:srgbClr val="002060"/>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91791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717055"/>
            <a:ext cx="2880360"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classe :</a:t>
            </a:r>
            <a:endParaRPr lang="de-DE" sz="1600" dirty="0">
              <a:solidFill>
                <a:srgbClr val="002060"/>
              </a:solidFill>
              <a:latin typeface="Andalus" panose="02020603050405020304" pitchFamily="18" charset="-78"/>
              <a:cs typeface="Andalus" panose="02020603050405020304" pitchFamily="18" charset="-78"/>
            </a:endParaRPr>
          </a:p>
        </p:txBody>
      </p:sp>
      <p:pic>
        <p:nvPicPr>
          <p:cNvPr id="25" name="Picture 24">
            <a:extLst>
              <a:ext uri="{FF2B5EF4-FFF2-40B4-BE49-F238E27FC236}">
                <a16:creationId xmlns:a16="http://schemas.microsoft.com/office/drawing/2014/main" id="{93D2F6C2-EB78-4408-A87A-7E8C61D81252}"/>
              </a:ext>
            </a:extLst>
          </p:cNvPr>
          <p:cNvPicPr/>
          <p:nvPr/>
        </p:nvPicPr>
        <p:blipFill>
          <a:blip r:embed="rId3"/>
          <a:srcRect/>
          <a:stretch>
            <a:fillRect/>
          </a:stretch>
        </p:blipFill>
        <p:spPr>
          <a:xfrm>
            <a:off x="1424940" y="1055609"/>
            <a:ext cx="7261860" cy="3958351"/>
          </a:xfrm>
          <a:prstGeom prst="rect">
            <a:avLst/>
          </a:prstGeom>
          <a:noFill/>
          <a:ln>
            <a:noFill/>
            <a:prstDash/>
          </a:ln>
        </p:spPr>
      </p:pic>
    </p:spTree>
    <p:extLst>
      <p:ext uri="{BB962C8B-B14F-4D97-AF65-F5344CB8AC3E}">
        <p14:creationId xmlns:p14="http://schemas.microsoft.com/office/powerpoint/2010/main" val="1823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717055"/>
            <a:ext cx="3576224"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(inscription)</a:t>
            </a:r>
            <a:endParaRPr lang="de-DE" sz="1600" dirty="0">
              <a:solidFill>
                <a:srgbClr val="002060"/>
              </a:solidFill>
              <a:latin typeface="Andalus" panose="02020603050405020304" pitchFamily="18" charset="-78"/>
              <a:cs typeface="Andalus" panose="02020603050405020304" pitchFamily="18" charset="-78"/>
            </a:endParaRPr>
          </a:p>
        </p:txBody>
      </p:sp>
      <p:pic>
        <p:nvPicPr>
          <p:cNvPr id="26" name="Image 19">
            <a:extLst>
              <a:ext uri="{FF2B5EF4-FFF2-40B4-BE49-F238E27FC236}">
                <a16:creationId xmlns:a16="http://schemas.microsoft.com/office/drawing/2014/main" id="{EE33359E-43F3-43F7-AFC9-F47AB0CEBE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056" y="1289755"/>
            <a:ext cx="6730904" cy="3381393"/>
          </a:xfrm>
          <a:prstGeom prst="rect">
            <a:avLst/>
          </a:prstGeom>
          <a:noFill/>
          <a:ln>
            <a:noFill/>
          </a:ln>
        </p:spPr>
      </p:pic>
    </p:spTree>
    <p:extLst>
      <p:ext uri="{BB962C8B-B14F-4D97-AF65-F5344CB8AC3E}">
        <p14:creationId xmlns:p14="http://schemas.microsoft.com/office/powerpoint/2010/main" val="2579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5" y="717055"/>
            <a:ext cx="3664277"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(connexion )</a:t>
            </a:r>
            <a:endParaRPr lang="de-DE" sz="1600" dirty="0">
              <a:solidFill>
                <a:srgbClr val="002060"/>
              </a:solidFill>
              <a:latin typeface="Andalus" panose="02020603050405020304" pitchFamily="18" charset="-78"/>
              <a:cs typeface="Andalus" panose="02020603050405020304" pitchFamily="18" charset="-78"/>
            </a:endParaRPr>
          </a:p>
        </p:txBody>
      </p:sp>
      <p:pic>
        <p:nvPicPr>
          <p:cNvPr id="14" name="Image 196">
            <a:extLst>
              <a:ext uri="{FF2B5EF4-FFF2-40B4-BE49-F238E27FC236}">
                <a16:creationId xmlns:a16="http://schemas.microsoft.com/office/drawing/2014/main" id="{43082679-5F7B-4894-8390-E11B4564C6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1287" y="1126067"/>
            <a:ext cx="7309380" cy="3908164"/>
          </a:xfrm>
          <a:prstGeom prst="rect">
            <a:avLst/>
          </a:prstGeom>
          <a:noFill/>
          <a:ln>
            <a:noFill/>
          </a:ln>
        </p:spPr>
      </p:pic>
    </p:spTree>
    <p:extLst>
      <p:ext uri="{BB962C8B-B14F-4D97-AF65-F5344CB8AC3E}">
        <p14:creationId xmlns:p14="http://schemas.microsoft.com/office/powerpoint/2010/main" val="243462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5" y="717055"/>
            <a:ext cx="3960611"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(R</a:t>
            </a:r>
            <a:r>
              <a:rPr lang="fr-FR" sz="1600" dirty="0">
                <a:solidFill>
                  <a:srgbClr val="002060"/>
                </a:solidFill>
                <a:latin typeface="Andalus" panose="02020603050405020304" pitchFamily="18" charset="-78"/>
                <a:cs typeface="Andalus" panose="02020603050405020304" pitchFamily="18" charset="-78"/>
              </a:rPr>
              <a:t>é</a:t>
            </a:r>
            <a:r>
              <a:rPr lang="en-ZA" sz="1600" dirty="0">
                <a:solidFill>
                  <a:srgbClr val="002060"/>
                </a:solidFill>
                <a:latin typeface="Andalus" panose="02020603050405020304" pitchFamily="18" charset="-78"/>
                <a:cs typeface="Andalus" panose="02020603050405020304" pitchFamily="18" charset="-78"/>
              </a:rPr>
              <a:t>servation )</a:t>
            </a:r>
            <a:endParaRPr lang="de-DE" sz="1600" dirty="0">
              <a:solidFill>
                <a:srgbClr val="002060"/>
              </a:solidFill>
              <a:latin typeface="Andalus" panose="02020603050405020304" pitchFamily="18" charset="-78"/>
              <a:cs typeface="Andalus" panose="02020603050405020304" pitchFamily="18" charset="-78"/>
            </a:endParaRPr>
          </a:p>
        </p:txBody>
      </p:sp>
      <p:pic>
        <p:nvPicPr>
          <p:cNvPr id="14" name="Image 195">
            <a:extLst>
              <a:ext uri="{FF2B5EF4-FFF2-40B4-BE49-F238E27FC236}">
                <a16:creationId xmlns:a16="http://schemas.microsoft.com/office/drawing/2014/main" id="{8B9D9B81-FE15-4963-902E-2DE49EE76D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94354" y="1120422"/>
            <a:ext cx="6931025" cy="3835042"/>
          </a:xfrm>
          <a:prstGeom prst="rect">
            <a:avLst/>
          </a:prstGeom>
          <a:noFill/>
          <a:ln>
            <a:noFill/>
          </a:ln>
        </p:spPr>
      </p:pic>
    </p:spTree>
    <p:extLst>
      <p:ext uri="{BB962C8B-B14F-4D97-AF65-F5344CB8AC3E}">
        <p14:creationId xmlns:p14="http://schemas.microsoft.com/office/powerpoint/2010/main" val="370708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0"/>
          <p:cNvSpPr txBox="1">
            <a:spLocks noGrp="1"/>
          </p:cNvSpPr>
          <p:nvPr>
            <p:ph type="title"/>
          </p:nvPr>
        </p:nvSpPr>
        <p:spPr>
          <a:xfrm>
            <a:off x="953793" y="36733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Les choix technologiques</a:t>
            </a:r>
            <a:endParaRPr sz="2400" dirty="0"/>
          </a:p>
        </p:txBody>
      </p:sp>
      <p:grpSp>
        <p:nvGrpSpPr>
          <p:cNvPr id="675" name="Google Shape;675;p30"/>
          <p:cNvGrpSpPr/>
          <p:nvPr/>
        </p:nvGrpSpPr>
        <p:grpSpPr>
          <a:xfrm>
            <a:off x="3184856" y="2315965"/>
            <a:ext cx="2687788" cy="1207500"/>
            <a:chOff x="1091425" y="1386425"/>
            <a:chExt cx="2109350" cy="1207500"/>
          </a:xfrm>
        </p:grpSpPr>
        <p:sp>
          <p:nvSpPr>
            <p:cNvPr id="676" name="Google Shape;676;p30"/>
            <p:cNvSpPr/>
            <p:nvPr/>
          </p:nvSpPr>
          <p:spPr>
            <a:xfrm>
              <a:off x="1091425" y="1489125"/>
              <a:ext cx="2109350" cy="1104800"/>
            </a:xfrm>
            <a:custGeom>
              <a:avLst/>
              <a:gdLst/>
              <a:ahLst/>
              <a:cxnLst/>
              <a:rect l="l" t="t" r="r" b="b"/>
              <a:pathLst>
                <a:path w="84374" h="44192" extrusionOk="0">
                  <a:moveTo>
                    <a:pt x="1558" y="4108"/>
                  </a:moveTo>
                  <a:lnTo>
                    <a:pt x="84374" y="0"/>
                  </a:lnTo>
                  <a:lnTo>
                    <a:pt x="82213" y="44192"/>
                  </a:lnTo>
                  <a:lnTo>
                    <a:pt x="0" y="33864"/>
                  </a:lnTo>
                  <a:close/>
                </a:path>
              </a:pathLst>
            </a:custGeom>
            <a:solidFill>
              <a:srgbClr val="FFC0A7"/>
            </a:solidFill>
            <a:ln>
              <a:noFill/>
            </a:ln>
          </p:spPr>
        </p:sp>
        <p:sp>
          <p:nvSpPr>
            <p:cNvPr id="677" name="Google Shape;677;p30"/>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rgbClr val="E1EAE7"/>
            </a:solidFill>
            <a:ln>
              <a:noFill/>
            </a:ln>
          </p:spPr>
        </p:sp>
      </p:grpSp>
      <p:sp>
        <p:nvSpPr>
          <p:cNvPr id="678" name="Google Shape;678;p30"/>
          <p:cNvSpPr txBox="1"/>
          <p:nvPr/>
        </p:nvSpPr>
        <p:spPr>
          <a:xfrm>
            <a:off x="3350863" y="2741005"/>
            <a:ext cx="2455587" cy="5039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Carter One"/>
                <a:ea typeface="Carter One"/>
                <a:cs typeface="Carter One"/>
                <a:sym typeface="Carter One"/>
              </a:rPr>
              <a:t>Les technologies utilis</a:t>
            </a:r>
            <a:r>
              <a:rPr lang="fr-FR" sz="2000" dirty="0">
                <a:solidFill>
                  <a:schemeClr val="dk1"/>
                </a:solidFill>
                <a:latin typeface="Carter One"/>
                <a:ea typeface="Carter One"/>
                <a:cs typeface="Carter One"/>
                <a:sym typeface="Carter One"/>
              </a:rPr>
              <a:t>é</a:t>
            </a:r>
            <a:r>
              <a:rPr lang="en-ZA" sz="2000" dirty="0">
                <a:solidFill>
                  <a:schemeClr val="dk1"/>
                </a:solidFill>
                <a:latin typeface="Carter One"/>
                <a:ea typeface="Carter One"/>
                <a:cs typeface="Carter One"/>
                <a:sym typeface="Carter One"/>
              </a:rPr>
              <a:t>es</a:t>
            </a:r>
            <a:endParaRPr sz="2000" dirty="0">
              <a:solidFill>
                <a:schemeClr val="dk1"/>
              </a:solidFill>
              <a:latin typeface="Carter One"/>
              <a:ea typeface="Carter One"/>
              <a:cs typeface="Carter One"/>
              <a:sym typeface="Carter One"/>
            </a:endParaRPr>
          </a:p>
        </p:txBody>
      </p:sp>
      <p:sp>
        <p:nvSpPr>
          <p:cNvPr id="680" name="Google Shape;680;p30"/>
          <p:cNvSpPr txBox="1"/>
          <p:nvPr/>
        </p:nvSpPr>
        <p:spPr>
          <a:xfrm>
            <a:off x="1297517" y="1424705"/>
            <a:ext cx="23448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Livvic"/>
                <a:ea typeface="Livvic"/>
                <a:cs typeface="Livvic"/>
                <a:sym typeface="Livvic"/>
              </a:rPr>
              <a:t>Laravel</a:t>
            </a:r>
            <a:endParaRPr sz="1800" b="1" dirty="0">
              <a:solidFill>
                <a:schemeClr val="dk1"/>
              </a:solidFill>
              <a:latin typeface="Livvic"/>
              <a:ea typeface="Livvic"/>
              <a:cs typeface="Livvic"/>
              <a:sym typeface="Livvic"/>
            </a:endParaRPr>
          </a:p>
        </p:txBody>
      </p:sp>
      <p:sp>
        <p:nvSpPr>
          <p:cNvPr id="683" name="Google Shape;683;p30"/>
          <p:cNvSpPr txBox="1"/>
          <p:nvPr/>
        </p:nvSpPr>
        <p:spPr>
          <a:xfrm>
            <a:off x="796285" y="4119243"/>
            <a:ext cx="23448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ZA" sz="1800" b="1" dirty="0">
                <a:solidFill>
                  <a:schemeClr val="dk1"/>
                </a:solidFill>
                <a:latin typeface="Livvic"/>
                <a:ea typeface="Livvic"/>
                <a:cs typeface="Livvic"/>
                <a:sym typeface="Livvic"/>
              </a:rPr>
              <a:t>Tailwind / CSS</a:t>
            </a:r>
            <a:endParaRPr lang="de-DE" sz="1800" b="1" dirty="0">
              <a:solidFill>
                <a:schemeClr val="dk1"/>
              </a:solidFill>
              <a:latin typeface="Livvic"/>
              <a:ea typeface="Livvic"/>
              <a:cs typeface="Livvic"/>
              <a:sym typeface="Livvic"/>
            </a:endParaRPr>
          </a:p>
        </p:txBody>
      </p:sp>
      <p:sp>
        <p:nvSpPr>
          <p:cNvPr id="686" name="Google Shape;686;p30"/>
          <p:cNvSpPr txBox="1"/>
          <p:nvPr/>
        </p:nvSpPr>
        <p:spPr>
          <a:xfrm>
            <a:off x="4384277" y="1125149"/>
            <a:ext cx="2876387"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Livvic"/>
                <a:ea typeface="Livvic"/>
                <a:cs typeface="Livvic"/>
                <a:sym typeface="Livvic"/>
              </a:rPr>
              <a:t>	SGBD =&gt; MySql</a:t>
            </a:r>
            <a:endParaRPr sz="1800" b="1" dirty="0">
              <a:solidFill>
                <a:schemeClr val="dk1"/>
              </a:solidFill>
              <a:latin typeface="Livvic"/>
              <a:ea typeface="Livvic"/>
              <a:cs typeface="Livvic"/>
              <a:sym typeface="Livvic"/>
            </a:endParaRPr>
          </a:p>
        </p:txBody>
      </p:sp>
      <p:sp>
        <p:nvSpPr>
          <p:cNvPr id="689" name="Google Shape;689;p30"/>
          <p:cNvSpPr txBox="1"/>
          <p:nvPr/>
        </p:nvSpPr>
        <p:spPr>
          <a:xfrm>
            <a:off x="3393499" y="4560834"/>
            <a:ext cx="23448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ZA" sz="1800" b="1" dirty="0">
                <a:solidFill>
                  <a:schemeClr val="dk1"/>
                </a:solidFill>
                <a:latin typeface="Livvic"/>
                <a:ea typeface="Livvic"/>
                <a:cs typeface="Livvic"/>
                <a:sym typeface="Livvic"/>
              </a:rPr>
              <a:t>SonarQube</a:t>
            </a:r>
            <a:endParaRPr sz="1800" b="1" dirty="0">
              <a:solidFill>
                <a:schemeClr val="dk1"/>
              </a:solidFill>
              <a:latin typeface="Livvic"/>
              <a:ea typeface="Livvic"/>
              <a:cs typeface="Livvic"/>
              <a:sym typeface="Livvic"/>
            </a:endParaRPr>
          </a:p>
        </p:txBody>
      </p:sp>
      <p:grpSp>
        <p:nvGrpSpPr>
          <p:cNvPr id="691" name="Google Shape;691;p30"/>
          <p:cNvGrpSpPr/>
          <p:nvPr/>
        </p:nvGrpSpPr>
        <p:grpSpPr>
          <a:xfrm rot="20345967">
            <a:off x="2879004" y="1517083"/>
            <a:ext cx="1020305" cy="730559"/>
            <a:chOff x="2966914" y="1509279"/>
            <a:chExt cx="1020305" cy="730559"/>
          </a:xfrm>
        </p:grpSpPr>
        <p:sp>
          <p:nvSpPr>
            <p:cNvPr id="692" name="Google Shape;692;p30"/>
            <p:cNvSpPr/>
            <p:nvPr/>
          </p:nvSpPr>
          <p:spPr>
            <a:xfrm rot="11736080">
              <a:off x="2966914" y="1533624"/>
              <a:ext cx="1020305" cy="706214"/>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txBody>
            <a:bodyPr/>
            <a:lstStyle/>
            <a:p>
              <a:endParaRPr lang="de-DE" dirty="0"/>
            </a:p>
          </p:txBody>
        </p:sp>
        <p:sp>
          <p:nvSpPr>
            <p:cNvPr id="693" name="Google Shape;693;p30"/>
            <p:cNvSpPr/>
            <p:nvPr/>
          </p:nvSpPr>
          <p:spPr>
            <a:xfrm>
              <a:off x="3187209" y="1509279"/>
              <a:ext cx="579900" cy="5799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0"/>
          <p:cNvSpPr/>
          <p:nvPr/>
        </p:nvSpPr>
        <p:spPr>
          <a:xfrm rot="8558512">
            <a:off x="4404079" y="1479816"/>
            <a:ext cx="1020299" cy="706210"/>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txBody>
          <a:bodyPr/>
          <a:lstStyle/>
          <a:p>
            <a:endParaRPr lang="de-DE" dirty="0"/>
          </a:p>
        </p:txBody>
      </p:sp>
      <p:sp>
        <p:nvSpPr>
          <p:cNvPr id="59" name="Google Shape;720;p30">
            <a:extLst>
              <a:ext uri="{FF2B5EF4-FFF2-40B4-BE49-F238E27FC236}">
                <a16:creationId xmlns:a16="http://schemas.microsoft.com/office/drawing/2014/main" id="{44061FEC-390A-4946-8DDA-23855B42E604}"/>
              </a:ext>
            </a:extLst>
          </p:cNvPr>
          <p:cNvSpPr/>
          <p:nvPr/>
        </p:nvSpPr>
        <p:spPr>
          <a:xfrm rot="9025616">
            <a:off x="2638678" y="3729241"/>
            <a:ext cx="1020299" cy="706210"/>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txBody>
          <a:bodyPr/>
          <a:lstStyle/>
          <a:p>
            <a:endParaRPr lang="de-DE" dirty="0"/>
          </a:p>
        </p:txBody>
      </p:sp>
      <p:grpSp>
        <p:nvGrpSpPr>
          <p:cNvPr id="60" name="Google Shape;691;p30">
            <a:extLst>
              <a:ext uri="{FF2B5EF4-FFF2-40B4-BE49-F238E27FC236}">
                <a16:creationId xmlns:a16="http://schemas.microsoft.com/office/drawing/2014/main" id="{55E75B7B-9F57-4605-8EC8-ECB1F53D46A5}"/>
              </a:ext>
            </a:extLst>
          </p:cNvPr>
          <p:cNvGrpSpPr/>
          <p:nvPr/>
        </p:nvGrpSpPr>
        <p:grpSpPr>
          <a:xfrm>
            <a:off x="6010612" y="3426992"/>
            <a:ext cx="1020305" cy="730559"/>
            <a:chOff x="2966914" y="1509279"/>
            <a:chExt cx="1020305" cy="730559"/>
          </a:xfrm>
        </p:grpSpPr>
        <p:sp>
          <p:nvSpPr>
            <p:cNvPr id="61" name="Google Shape;692;p30">
              <a:extLst>
                <a:ext uri="{FF2B5EF4-FFF2-40B4-BE49-F238E27FC236}">
                  <a16:creationId xmlns:a16="http://schemas.microsoft.com/office/drawing/2014/main" id="{9AEA50A3-342F-4314-82B7-D90D216D15EF}"/>
                </a:ext>
              </a:extLst>
            </p:cNvPr>
            <p:cNvSpPr/>
            <p:nvPr/>
          </p:nvSpPr>
          <p:spPr>
            <a:xfrm rot="11736080">
              <a:off x="2966914" y="1533624"/>
              <a:ext cx="1020305" cy="706214"/>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txBody>
            <a:bodyPr/>
            <a:lstStyle/>
            <a:p>
              <a:endParaRPr lang="de-DE" dirty="0"/>
            </a:p>
          </p:txBody>
        </p:sp>
        <p:sp>
          <p:nvSpPr>
            <p:cNvPr id="62" name="Google Shape;693;p30">
              <a:extLst>
                <a:ext uri="{FF2B5EF4-FFF2-40B4-BE49-F238E27FC236}">
                  <a16:creationId xmlns:a16="http://schemas.microsoft.com/office/drawing/2014/main" id="{5CABD1B9-8126-4AF2-9E9E-FBDD2C9EE15E}"/>
                </a:ext>
              </a:extLst>
            </p:cNvPr>
            <p:cNvSpPr/>
            <p:nvPr/>
          </p:nvSpPr>
          <p:spPr>
            <a:xfrm>
              <a:off x="3187209" y="1509279"/>
              <a:ext cx="579900" cy="5799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93;p18">
            <a:extLst>
              <a:ext uri="{FF2B5EF4-FFF2-40B4-BE49-F238E27FC236}">
                <a16:creationId xmlns:a16="http://schemas.microsoft.com/office/drawing/2014/main" id="{3F54DA31-3162-4399-82C5-4127AAB7486C}"/>
              </a:ext>
            </a:extLst>
          </p:cNvPr>
          <p:cNvSpPr/>
          <p:nvPr/>
        </p:nvSpPr>
        <p:spPr>
          <a:xfrm rot="20103688">
            <a:off x="2100087" y="2497400"/>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64" name="Google Shape;193;p18">
            <a:extLst>
              <a:ext uri="{FF2B5EF4-FFF2-40B4-BE49-F238E27FC236}">
                <a16:creationId xmlns:a16="http://schemas.microsoft.com/office/drawing/2014/main" id="{71633FF1-466D-4C33-8EDE-A77AEB831946}"/>
              </a:ext>
            </a:extLst>
          </p:cNvPr>
          <p:cNvSpPr/>
          <p:nvPr/>
        </p:nvSpPr>
        <p:spPr>
          <a:xfrm rot="881133">
            <a:off x="6026915" y="1991818"/>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65" name="Google Shape;680;p30">
            <a:extLst>
              <a:ext uri="{FF2B5EF4-FFF2-40B4-BE49-F238E27FC236}">
                <a16:creationId xmlns:a16="http://schemas.microsoft.com/office/drawing/2014/main" id="{CD3B22D7-2B6E-4B56-B1D0-B51E967AFF8B}"/>
              </a:ext>
            </a:extLst>
          </p:cNvPr>
          <p:cNvSpPr txBox="1"/>
          <p:nvPr/>
        </p:nvSpPr>
        <p:spPr>
          <a:xfrm>
            <a:off x="169563" y="2681424"/>
            <a:ext cx="23448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Livvic"/>
                <a:ea typeface="Livvic"/>
                <a:cs typeface="Livvic"/>
                <a:sym typeface="Livvic"/>
              </a:rPr>
              <a:t>Javascript / html</a:t>
            </a:r>
            <a:endParaRPr sz="1800" b="1" dirty="0">
              <a:solidFill>
                <a:schemeClr val="dk1"/>
              </a:solidFill>
              <a:latin typeface="Livvic"/>
              <a:ea typeface="Livvic"/>
              <a:cs typeface="Livvic"/>
              <a:sym typeface="Livvic"/>
            </a:endParaRPr>
          </a:p>
        </p:txBody>
      </p:sp>
      <p:sp>
        <p:nvSpPr>
          <p:cNvPr id="66" name="Google Shape;686;p30">
            <a:extLst>
              <a:ext uri="{FF2B5EF4-FFF2-40B4-BE49-F238E27FC236}">
                <a16:creationId xmlns:a16="http://schemas.microsoft.com/office/drawing/2014/main" id="{6959A353-0BD0-4D3C-81AD-B801730B1DA6}"/>
              </a:ext>
            </a:extLst>
          </p:cNvPr>
          <p:cNvSpPr txBox="1"/>
          <p:nvPr/>
        </p:nvSpPr>
        <p:spPr>
          <a:xfrm>
            <a:off x="5960692" y="1884512"/>
            <a:ext cx="2047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Livvic"/>
                <a:ea typeface="Livvic"/>
                <a:cs typeface="Livvic"/>
                <a:sym typeface="Livvic"/>
              </a:rPr>
              <a:t>	VS Code</a:t>
            </a:r>
            <a:endParaRPr sz="1800" b="1" dirty="0">
              <a:solidFill>
                <a:schemeClr val="dk1"/>
              </a:solidFill>
              <a:latin typeface="Livvic"/>
              <a:ea typeface="Livvic"/>
              <a:cs typeface="Livvic"/>
              <a:sym typeface="Livvic"/>
            </a:endParaRPr>
          </a:p>
        </p:txBody>
      </p:sp>
      <p:grpSp>
        <p:nvGrpSpPr>
          <p:cNvPr id="67" name="Google Shape;123;p17">
            <a:extLst>
              <a:ext uri="{FF2B5EF4-FFF2-40B4-BE49-F238E27FC236}">
                <a16:creationId xmlns:a16="http://schemas.microsoft.com/office/drawing/2014/main" id="{D80F637A-CFFC-4F9B-9276-FD0D0404400F}"/>
              </a:ext>
            </a:extLst>
          </p:cNvPr>
          <p:cNvGrpSpPr/>
          <p:nvPr/>
        </p:nvGrpSpPr>
        <p:grpSpPr>
          <a:xfrm flipH="1">
            <a:off x="169563" y="262671"/>
            <a:ext cx="705950" cy="572700"/>
            <a:chOff x="1730175" y="2632875"/>
            <a:chExt cx="1043750" cy="789850"/>
          </a:xfrm>
        </p:grpSpPr>
        <p:sp>
          <p:nvSpPr>
            <p:cNvPr id="68" name="Google Shape;124;p17">
              <a:extLst>
                <a:ext uri="{FF2B5EF4-FFF2-40B4-BE49-F238E27FC236}">
                  <a16:creationId xmlns:a16="http://schemas.microsoft.com/office/drawing/2014/main" id="{BAF6C19E-BCFD-40A2-BFF8-A7D7A95971AE}"/>
                </a:ext>
              </a:extLst>
            </p:cNvPr>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rgbClr val="E1EAE7"/>
            </a:solidFill>
            <a:ln>
              <a:noFill/>
            </a:ln>
          </p:spPr>
        </p:sp>
        <p:sp>
          <p:nvSpPr>
            <p:cNvPr id="69" name="Google Shape;125;p17">
              <a:extLst>
                <a:ext uri="{FF2B5EF4-FFF2-40B4-BE49-F238E27FC236}">
                  <a16:creationId xmlns:a16="http://schemas.microsoft.com/office/drawing/2014/main" id="{E0BA455F-94E9-4EB8-A185-EA60E5D0051B}"/>
                </a:ext>
              </a:extLst>
            </p:cNvPr>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rgbClr val="FED3C2"/>
            </a:solidFill>
            <a:ln>
              <a:noFill/>
            </a:ln>
          </p:spPr>
        </p:sp>
      </p:grpSp>
      <p:grpSp>
        <p:nvGrpSpPr>
          <p:cNvPr id="70" name="Google Shape;146;p17">
            <a:extLst>
              <a:ext uri="{FF2B5EF4-FFF2-40B4-BE49-F238E27FC236}">
                <a16:creationId xmlns:a16="http://schemas.microsoft.com/office/drawing/2014/main" id="{797008EA-4E65-4EE3-89DE-CEB7F2C5AE63}"/>
              </a:ext>
            </a:extLst>
          </p:cNvPr>
          <p:cNvGrpSpPr/>
          <p:nvPr/>
        </p:nvGrpSpPr>
        <p:grpSpPr>
          <a:xfrm>
            <a:off x="414422" y="462099"/>
            <a:ext cx="196249" cy="210384"/>
            <a:chOff x="5651375" y="3806450"/>
            <a:chExt cx="481825" cy="481825"/>
          </a:xfrm>
        </p:grpSpPr>
        <p:sp>
          <p:nvSpPr>
            <p:cNvPr id="71" name="Google Shape;147;p17">
              <a:extLst>
                <a:ext uri="{FF2B5EF4-FFF2-40B4-BE49-F238E27FC236}">
                  <a16:creationId xmlns:a16="http://schemas.microsoft.com/office/drawing/2014/main" id="{2908B228-22DD-417A-9A89-582BD3459B4D}"/>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148;p17">
              <a:extLst>
                <a:ext uri="{FF2B5EF4-FFF2-40B4-BE49-F238E27FC236}">
                  <a16:creationId xmlns:a16="http://schemas.microsoft.com/office/drawing/2014/main" id="{915D5736-D02C-40FF-99C5-DE056DCC65F3}"/>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149;p17">
              <a:extLst>
                <a:ext uri="{FF2B5EF4-FFF2-40B4-BE49-F238E27FC236}">
                  <a16:creationId xmlns:a16="http://schemas.microsoft.com/office/drawing/2014/main" id="{3EFC2BA6-D862-49F7-9EE3-B9DCB6327E9E}"/>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150;p17">
              <a:extLst>
                <a:ext uri="{FF2B5EF4-FFF2-40B4-BE49-F238E27FC236}">
                  <a16:creationId xmlns:a16="http://schemas.microsoft.com/office/drawing/2014/main" id="{9D0D1E13-E3F9-45D1-85ED-D044426BD3EA}"/>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 name="Google Shape;193;p18">
            <a:extLst>
              <a:ext uri="{FF2B5EF4-FFF2-40B4-BE49-F238E27FC236}">
                <a16:creationId xmlns:a16="http://schemas.microsoft.com/office/drawing/2014/main" id="{C4DFC32F-F201-4256-88FB-F47DD8FA6C01}"/>
              </a:ext>
            </a:extLst>
          </p:cNvPr>
          <p:cNvSpPr/>
          <p:nvPr/>
        </p:nvSpPr>
        <p:spPr>
          <a:xfrm rot="8334620">
            <a:off x="4407970" y="3824834"/>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76" name="Google Shape;689;p30">
            <a:extLst>
              <a:ext uri="{FF2B5EF4-FFF2-40B4-BE49-F238E27FC236}">
                <a16:creationId xmlns:a16="http://schemas.microsoft.com/office/drawing/2014/main" id="{EC417B12-583D-4DD8-A098-5F506FD0CA48}"/>
              </a:ext>
            </a:extLst>
          </p:cNvPr>
          <p:cNvSpPr txBox="1"/>
          <p:nvPr/>
        </p:nvSpPr>
        <p:spPr>
          <a:xfrm>
            <a:off x="6478893" y="3973484"/>
            <a:ext cx="23448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ZA" sz="1800" b="1" dirty="0">
                <a:solidFill>
                  <a:schemeClr val="dk1"/>
                </a:solidFill>
                <a:latin typeface="Livvic"/>
                <a:ea typeface="Livvic"/>
                <a:cs typeface="Livvic"/>
                <a:sym typeface="Livvic"/>
              </a:rPr>
              <a:t>GIT / GITHUB</a:t>
            </a:r>
            <a:endParaRPr sz="1800" b="1" dirty="0">
              <a:solidFill>
                <a:schemeClr val="dk1"/>
              </a:solidFill>
              <a:latin typeface="Livvic"/>
              <a:ea typeface="Livvic"/>
              <a:cs typeface="Livvic"/>
              <a:sym typeface="Livv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4"/>
                                        </p:tgtEl>
                                        <p:attrNameLst>
                                          <p:attrName>style.visibility</p:attrName>
                                        </p:attrNameLst>
                                      </p:cBhvr>
                                      <p:to>
                                        <p:strVal val="visible"/>
                                      </p:to>
                                    </p:set>
                                    <p:animEffect transition="in" filter="fade">
                                      <p:cBhvr>
                                        <p:cTn id="13" dur="500"/>
                                        <p:tgtEl>
                                          <p:spTgt spid="6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78"/>
                                        </p:tgtEl>
                                        <p:attrNameLst>
                                          <p:attrName>style.visibility</p:attrName>
                                        </p:attrNameLst>
                                      </p:cBhvr>
                                      <p:to>
                                        <p:strVal val="visible"/>
                                      </p:to>
                                    </p:set>
                                    <p:animEffect transition="in" filter="fade">
                                      <p:cBhvr>
                                        <p:cTn id="18" dur="500"/>
                                        <p:tgtEl>
                                          <p:spTgt spid="678"/>
                                        </p:tgtEl>
                                      </p:cBhvr>
                                    </p:animEffect>
                                  </p:childTnLst>
                                </p:cTn>
                              </p:par>
                              <p:par>
                                <p:cTn id="19" presetID="10" presetClass="entr" presetSubtype="0" fill="hold" nodeType="withEffect">
                                  <p:stCondLst>
                                    <p:cond delay="0"/>
                                  </p:stCondLst>
                                  <p:childTnLst>
                                    <p:set>
                                      <p:cBhvr>
                                        <p:cTn id="20" dur="1" fill="hold">
                                          <p:stCondLst>
                                            <p:cond delay="0"/>
                                          </p:stCondLst>
                                        </p:cTn>
                                        <p:tgtEl>
                                          <p:spTgt spid="675"/>
                                        </p:tgtEl>
                                        <p:attrNameLst>
                                          <p:attrName>style.visibility</p:attrName>
                                        </p:attrNameLst>
                                      </p:cBhvr>
                                      <p:to>
                                        <p:strVal val="visible"/>
                                      </p:to>
                                    </p:set>
                                    <p:animEffect transition="in" filter="fade">
                                      <p:cBhvr>
                                        <p:cTn id="21" dur="500"/>
                                        <p:tgtEl>
                                          <p:spTgt spid="6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1"/>
                                        </p:tgtEl>
                                        <p:attrNameLst>
                                          <p:attrName>style.visibility</p:attrName>
                                        </p:attrNameLst>
                                      </p:cBhvr>
                                      <p:to>
                                        <p:strVal val="visible"/>
                                      </p:to>
                                    </p:set>
                                    <p:animEffect transition="in" filter="fade">
                                      <p:cBhvr>
                                        <p:cTn id="26" dur="500"/>
                                        <p:tgtEl>
                                          <p:spTgt spid="6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0"/>
                                        </p:tgtEl>
                                        <p:attrNameLst>
                                          <p:attrName>style.visibility</p:attrName>
                                        </p:attrNameLst>
                                      </p:cBhvr>
                                      <p:to>
                                        <p:strVal val="visible"/>
                                      </p:to>
                                    </p:set>
                                    <p:animEffect transition="in" filter="fade">
                                      <p:cBhvr>
                                        <p:cTn id="29" dur="500"/>
                                        <p:tgtEl>
                                          <p:spTgt spid="68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86"/>
                                        </p:tgtEl>
                                        <p:attrNameLst>
                                          <p:attrName>style.visibility</p:attrName>
                                        </p:attrNameLst>
                                      </p:cBhvr>
                                      <p:to>
                                        <p:strVal val="visible"/>
                                      </p:to>
                                    </p:set>
                                    <p:animEffect transition="in" filter="fade">
                                      <p:cBhvr>
                                        <p:cTn id="50" dur="500"/>
                                        <p:tgtEl>
                                          <p:spTgt spid="6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20"/>
                                        </p:tgtEl>
                                        <p:attrNameLst>
                                          <p:attrName>style.visibility</p:attrName>
                                        </p:attrNameLst>
                                      </p:cBhvr>
                                      <p:to>
                                        <p:strVal val="visible"/>
                                      </p:to>
                                    </p:set>
                                    <p:animEffect transition="in" filter="fade">
                                      <p:cBhvr>
                                        <p:cTn id="53" dur="500"/>
                                        <p:tgtEl>
                                          <p:spTgt spid="7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89"/>
                                        </p:tgtEl>
                                        <p:attrNameLst>
                                          <p:attrName>style.visibility</p:attrName>
                                        </p:attrNameLst>
                                      </p:cBhvr>
                                      <p:to>
                                        <p:strVal val="visible"/>
                                      </p:to>
                                    </p:set>
                                    <p:animEffect transition="in" filter="fade">
                                      <p:cBhvr>
                                        <p:cTn id="74" dur="500"/>
                                        <p:tgtEl>
                                          <p:spTgt spid="689"/>
                                        </p:tgtEl>
                                      </p:cBhvr>
                                    </p:animEffect>
                                  </p:childTnLst>
                                </p:cTn>
                              </p:par>
                              <p:par>
                                <p:cTn id="75" presetID="10"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p:bldP spid="678" grpId="0"/>
      <p:bldP spid="680" grpId="0"/>
      <p:bldP spid="683" grpId="0"/>
      <p:bldP spid="686" grpId="0"/>
      <p:bldP spid="689" grpId="0"/>
      <p:bldP spid="720" grpId="0" animBg="1"/>
      <p:bldP spid="59" grpId="0" animBg="1"/>
      <p:bldP spid="65" grpId="0"/>
      <p:bldP spid="66" grpId="0"/>
      <p:bldP spid="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29908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885504" y="1065512"/>
            <a:ext cx="7454283" cy="4231928"/>
          </a:xfrm>
          <a:prstGeom prst="rect">
            <a:avLst/>
          </a:prstGeom>
          <a:noFill/>
        </p:spPr>
        <p:txBody>
          <a:bodyPr wrap="square" rtlCol="0">
            <a:spAutoFit/>
          </a:bodyPr>
          <a:lstStyle/>
          <a:p>
            <a:pPr marL="285750" indent="-285750">
              <a:buFont typeface="Wingdings" panose="05000000000000000000" pitchFamily="2" charset="2"/>
              <a:buChar char="v"/>
            </a:pPr>
            <a:r>
              <a:rPr lang="en-ZA" sz="2000" b="1" dirty="0">
                <a:solidFill>
                  <a:schemeClr val="tx1">
                    <a:lumMod val="60000"/>
                    <a:lumOff val="40000"/>
                  </a:schemeClr>
                </a:solidFill>
                <a:latin typeface="Andalus" panose="02020603050405020304" pitchFamily="18" charset="-78"/>
                <a:cs typeface="Andalus" panose="02020603050405020304" pitchFamily="18" charset="-78"/>
              </a:rPr>
              <a:t>L</a:t>
            </a:r>
            <a:r>
              <a:rPr lang="de-DE" sz="2000" b="1" dirty="0">
                <a:solidFill>
                  <a:schemeClr val="tx1">
                    <a:lumMod val="60000"/>
                    <a:lumOff val="40000"/>
                  </a:schemeClr>
                </a:solidFill>
                <a:latin typeface="Andalus" panose="02020603050405020304" pitchFamily="18" charset="-78"/>
                <a:cs typeface="Andalus" panose="02020603050405020304" pitchFamily="18" charset="-78"/>
              </a:rPr>
              <a:t>aravel </a:t>
            </a:r>
            <a:r>
              <a:rPr lang="de-DE" sz="1800" b="1" dirty="0">
                <a:solidFill>
                  <a:schemeClr val="tx1">
                    <a:lumMod val="75000"/>
                  </a:schemeClr>
                </a:solidFill>
                <a:latin typeface="Andalus" panose="02020603050405020304" pitchFamily="18" charset="-78"/>
                <a:cs typeface="Andalus" panose="02020603050405020304" pitchFamily="18" charset="-78"/>
              </a:rPr>
              <a:t>: </a:t>
            </a:r>
            <a:r>
              <a:rPr lang="fr-FR" sz="1600" b="0" i="0" dirty="0">
                <a:solidFill>
                  <a:schemeClr val="accent6">
                    <a:lumMod val="50000"/>
                  </a:schemeClr>
                </a:solidFill>
                <a:effectLst/>
                <a:latin typeface="Söhne"/>
              </a:rPr>
              <a:t>Laravel est un Framework de développement web en PHP qui facilite la création d'applications web puissantes grâce à sa structure MVC et à ses fonctionnalités avancées. Il permet aux développeurs de gagner du temps et de créer des applications sécurisées et évolutives.</a:t>
            </a:r>
          </a:p>
          <a:p>
            <a:endParaRPr lang="fr-FR" b="0" i="0" dirty="0">
              <a:solidFill>
                <a:schemeClr val="accent6">
                  <a:lumMod val="50000"/>
                </a:schemeClr>
              </a:solidFill>
              <a:effectLst/>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MySQL</a:t>
            </a:r>
            <a:r>
              <a:rPr lang="fr-FR" sz="1800" b="1" dirty="0">
                <a:solidFill>
                  <a:schemeClr val="accent6">
                    <a:lumMod val="50000"/>
                  </a:schemeClr>
                </a:solidFill>
                <a:latin typeface="Söhne"/>
                <a:cs typeface="Andalus" panose="02020603050405020304" pitchFamily="18" charset="-78"/>
              </a:rPr>
              <a:t> : </a:t>
            </a:r>
            <a:r>
              <a:rPr lang="fr-FR" sz="1600" b="0" i="0" dirty="0">
                <a:solidFill>
                  <a:schemeClr val="accent6">
                    <a:lumMod val="50000"/>
                  </a:schemeClr>
                </a:solidFill>
                <a:effectLst/>
                <a:latin typeface="Söhne"/>
              </a:rPr>
              <a:t>MySQL est un système de gestion de base de données relationnelle (SGBDR) populaire qui permet de stocker, organiser et gérer efficacement de grandes quantités de données. Il offre une grande fiabilité, une performance élevée et une compatibilité avec de nombreux langages de programmation.</a:t>
            </a:r>
          </a:p>
          <a:p>
            <a:pPr marL="285750" indent="-285750">
              <a:buFont typeface="Wingdings" panose="05000000000000000000" pitchFamily="2" charset="2"/>
              <a:buChar char="v"/>
            </a:pPr>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Javascript</a:t>
            </a:r>
            <a:r>
              <a:rPr lang="fr-FR" b="0" i="0" dirty="0">
                <a:solidFill>
                  <a:schemeClr val="accent6">
                    <a:lumMod val="50000"/>
                  </a:schemeClr>
                </a:solidFill>
                <a:effectLst/>
                <a:latin typeface="Söhne"/>
              </a:rPr>
              <a:t> : </a:t>
            </a:r>
            <a:r>
              <a:rPr lang="fr-FR" sz="1600" b="0" i="0" dirty="0">
                <a:solidFill>
                  <a:schemeClr val="accent6">
                    <a:lumMod val="50000"/>
                  </a:schemeClr>
                </a:solidFill>
                <a:effectLst/>
                <a:latin typeface="Söhne"/>
              </a:rPr>
              <a:t>JavaScript est un langage de programmation de haut niveau utilisé principalement pour développer des fonctionnalités interactives sur les sites web. Il permet d'ajouter des comportements dynamiques aux pages, de manipuler le contenu, de réagir aux interactions des utilisateurs et de créer des applications web avancées.</a:t>
            </a: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2743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43636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1044201" y="865406"/>
            <a:ext cx="7454283" cy="4278094"/>
          </a:xfrm>
          <a:prstGeom prst="rect">
            <a:avLst/>
          </a:prstGeom>
          <a:noFill/>
        </p:spPr>
        <p:txBody>
          <a:bodyPr wrap="square" rtlCol="0">
            <a:spAutoFit/>
          </a:bodyPr>
          <a:lstStyle/>
          <a:p>
            <a:endParaRPr lang="fr-FR" dirty="0">
              <a:solidFill>
                <a:schemeClr val="accent6">
                  <a:lumMod val="50000"/>
                </a:schemeClr>
              </a:solidFill>
              <a:latin typeface="Söhne"/>
            </a:endParaRPr>
          </a:p>
          <a:p>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VS</a:t>
            </a:r>
            <a:r>
              <a:rPr lang="fr-FR" sz="1200" b="1" dirty="0">
                <a:solidFill>
                  <a:schemeClr val="accent6">
                    <a:lumMod val="50000"/>
                  </a:schemeClr>
                </a:solidFill>
                <a:latin typeface="Andalus" panose="02020603050405020304" pitchFamily="18" charset="-78"/>
                <a:cs typeface="Andalus" panose="02020603050405020304" pitchFamily="18" charset="-78"/>
              </a:rPr>
              <a:t> </a:t>
            </a:r>
            <a:r>
              <a:rPr lang="fr-FR" sz="1800" b="1" dirty="0">
                <a:solidFill>
                  <a:schemeClr val="tx1">
                    <a:lumMod val="60000"/>
                    <a:lumOff val="40000"/>
                  </a:schemeClr>
                </a:solidFill>
                <a:latin typeface="Andalus" panose="02020603050405020304" pitchFamily="18" charset="-78"/>
                <a:cs typeface="Andalus" panose="02020603050405020304" pitchFamily="18" charset="-78"/>
              </a:rPr>
              <a:t>Code</a:t>
            </a:r>
            <a:r>
              <a:rPr lang="fr-FR" sz="1200" b="1" dirty="0">
                <a:solidFill>
                  <a:schemeClr val="accent6">
                    <a:lumMod val="50000"/>
                  </a:schemeClr>
                </a:solidFill>
                <a:latin typeface="Andalus" panose="02020603050405020304" pitchFamily="18" charset="-78"/>
                <a:cs typeface="Andalus" panose="02020603050405020304" pitchFamily="18" charset="-78"/>
              </a:rPr>
              <a:t> : </a:t>
            </a:r>
            <a:r>
              <a:rPr lang="fr-FR" b="0" i="0" dirty="0">
                <a:solidFill>
                  <a:schemeClr val="accent6">
                    <a:lumMod val="50000"/>
                  </a:schemeClr>
                </a:solidFill>
                <a:effectLst/>
                <a:latin typeface="Söhne"/>
              </a:rPr>
              <a:t>VS Code (Visual Studio Code) est un éditeur de code source léger et polyvalent, développé par Microsoft. Il offre une interface conviviale, une grande extensibilité et prend en charge de nombreux langages de programmation, ce qui en fait un choix populaire parmi les développeurs pour l'édition et le développement de logiciels.</a:t>
            </a:r>
          </a:p>
          <a:p>
            <a:pPr marL="285750" indent="-285750">
              <a:buFont typeface="Wingdings" panose="05000000000000000000" pitchFamily="2" charset="2"/>
              <a:buChar char="v"/>
            </a:pPr>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Tailwind</a:t>
            </a:r>
            <a:r>
              <a:rPr lang="fr-FR" b="0" i="0" dirty="0">
                <a:solidFill>
                  <a:schemeClr val="accent6">
                    <a:lumMod val="50000"/>
                  </a:schemeClr>
                </a:solidFill>
                <a:effectLst/>
                <a:latin typeface="Söhne"/>
              </a:rPr>
              <a:t> : Tailwind CSS est un Framework CSS moderne qui permet de concevoir rapidement des interfaces web élégantes et réactives. Il offre une approche basée sur les classes pour styliser les éléments, ce qui permet une personnalisation et une flexibilité accrues tout en réduisant le besoin d'écrire du CSS personnalisé.</a:t>
            </a:r>
          </a:p>
          <a:p>
            <a:endParaRPr lang="fr-FR" b="0" i="0" dirty="0">
              <a:solidFill>
                <a:schemeClr val="accent6">
                  <a:lumMod val="50000"/>
                </a:schemeClr>
              </a:solidFill>
              <a:effectLst/>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SonarQube: </a:t>
            </a:r>
            <a:r>
              <a:rPr lang="fr-FR" dirty="0">
                <a:solidFill>
                  <a:schemeClr val="accent6">
                    <a:lumMod val="50000"/>
                  </a:schemeClr>
                </a:solidFill>
                <a:latin typeface="Söhne"/>
              </a:rPr>
              <a:t>SonarQube est une plateforme d'analyse de code source qui évalue la qualité et la maintenabilité des projets logiciels, en identifiant les erreurs et les vulnérabilités pour améliorer la qualité du code.</a:t>
            </a:r>
          </a:p>
          <a:p>
            <a:pPr marL="285750" indent="-285750">
              <a:buFont typeface="Wingdings" panose="05000000000000000000" pitchFamily="2" charset="2"/>
              <a:buChar char="v"/>
            </a:pPr>
            <a:endParaRPr lang="fr-FR" b="0" i="0" dirty="0">
              <a:solidFill>
                <a:schemeClr val="accent6">
                  <a:lumMod val="50000"/>
                </a:schemeClr>
              </a:solidFill>
              <a:effectLst/>
              <a:latin typeface="Söhne"/>
            </a:endParaRPr>
          </a:p>
          <a:p>
            <a:pPr marL="285750" indent="-285750">
              <a:buFont typeface="Wingdings" panose="05000000000000000000" pitchFamily="2" charset="2"/>
              <a:buChar char="v"/>
            </a:pPr>
            <a:endParaRPr lang="fr-FR" sz="11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72757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1784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41587" y="51062"/>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25676" y="317747"/>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885294" y="611868"/>
            <a:ext cx="7454283" cy="4724370"/>
          </a:xfrm>
          <a:prstGeom prst="rect">
            <a:avLst/>
          </a:prstGeom>
          <a:noFill/>
        </p:spPr>
        <p:txBody>
          <a:bodyPr wrap="square" rtlCol="0">
            <a:spAutoFit/>
          </a:bodyPr>
          <a:lstStyle/>
          <a:p>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CSS : </a:t>
            </a:r>
            <a:r>
              <a:rPr lang="fr-FR" sz="1600" dirty="0">
                <a:solidFill>
                  <a:schemeClr val="accent6">
                    <a:lumMod val="50000"/>
                  </a:schemeClr>
                </a:solidFill>
                <a:latin typeface="Söhne"/>
              </a:rPr>
              <a:t>CSS (Cascading Style Sheets) est un langage de feuilles de style utilisé pour décrire la présentation et l'apparence des documents HTML. Il permet de contrôler les couleurs, les polices, les marges, les espacements, les animations et autres propriétés visuelles d'une page web, offrant ainsi un contrôle précis sur l'aspect et la mise en page des éléments.</a:t>
            </a:r>
          </a:p>
          <a:p>
            <a:pPr marL="285750" indent="-285750">
              <a:buFont typeface="Wingdings" panose="05000000000000000000" pitchFamily="2" charset="2"/>
              <a:buChar char="v"/>
            </a:pPr>
            <a:endParaRPr lang="fr-FR" sz="16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GIT</a:t>
            </a:r>
            <a:r>
              <a:rPr lang="fr-FR" sz="1600" dirty="0">
                <a:solidFill>
                  <a:schemeClr val="accent6">
                    <a:lumMod val="50000"/>
                  </a:schemeClr>
                </a:solidFill>
                <a:latin typeface="Söhne"/>
                <a:cs typeface="Andalus" panose="02020603050405020304" pitchFamily="18" charset="-78"/>
              </a:rPr>
              <a:t> :</a:t>
            </a:r>
            <a:r>
              <a:rPr lang="fr-FR" sz="1600" b="0" i="0" dirty="0">
                <a:solidFill>
                  <a:schemeClr val="accent6">
                    <a:lumMod val="50000"/>
                  </a:schemeClr>
                </a:solidFill>
                <a:effectLst/>
                <a:latin typeface="Söhne"/>
              </a:rPr>
              <a:t>Git est un système de contrôle de version distribué largement utilisé pour le suivi des modifications de code source. Il permet aux développeurs de travailler en équipe, de gérer les branches, de fusionner les modifications et de revenir à des versions antérieures, facilitant ainsi la collaboration et la gestion efficace du code.</a:t>
            </a:r>
            <a:endParaRPr lang="fr-FR" sz="12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fr-FR" sz="16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GITHUB</a:t>
            </a:r>
            <a:r>
              <a:rPr lang="fr-FR" sz="1600" dirty="0">
                <a:solidFill>
                  <a:schemeClr val="accent6">
                    <a:lumMod val="50000"/>
                  </a:schemeClr>
                </a:solidFill>
                <a:latin typeface="Söhne"/>
                <a:cs typeface="Andalus" panose="02020603050405020304" pitchFamily="18" charset="-78"/>
              </a:rPr>
              <a:t> :</a:t>
            </a:r>
            <a:r>
              <a:rPr lang="fr-FR" sz="1600" b="0" i="0" dirty="0">
                <a:solidFill>
                  <a:schemeClr val="accent6">
                    <a:lumMod val="50000"/>
                  </a:schemeClr>
                </a:solidFill>
                <a:effectLst/>
                <a:latin typeface="Söhne"/>
              </a:rPr>
              <a:t>GitHub est une plateforme de développement logiciel basée sur Git qui offre des fonctionnalités de collaboration et de gestion de projet. Elle permet aux développeurs de partager, héberger et collaborer sur des projets, de gérer les problèmes, de proposer des modifications (pull </a:t>
            </a:r>
            <a:r>
              <a:rPr lang="fr-FR" sz="1600" b="0" i="0" dirty="0" err="1">
                <a:solidFill>
                  <a:schemeClr val="accent6">
                    <a:lumMod val="50000"/>
                  </a:schemeClr>
                </a:solidFill>
                <a:effectLst/>
                <a:latin typeface="Söhne"/>
              </a:rPr>
              <a:t>requests</a:t>
            </a:r>
            <a:r>
              <a:rPr lang="fr-FR" sz="1600" b="0" i="0" dirty="0">
                <a:solidFill>
                  <a:schemeClr val="accent6">
                    <a:lumMod val="50000"/>
                  </a:schemeClr>
                </a:solidFill>
                <a:effectLst/>
                <a:latin typeface="Söhne"/>
              </a:rPr>
              <a:t>) et de faciliter le processus de développement en équipe.</a:t>
            </a:r>
            <a:endParaRPr lang="fr-FR" sz="12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388468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865650" y="1160013"/>
            <a:ext cx="7717500" cy="3481200"/>
          </a:xfrm>
          <a:prstGeom prst="rect">
            <a:avLst/>
          </a:prstGeom>
        </p:spPr>
        <p:txBody>
          <a:bodyPr spcFirstLastPara="1" wrap="square" lIns="91425" tIns="91425" rIns="91425" bIns="91425" anchor="t" anchorCtr="0">
            <a:noAutofit/>
          </a:bodyPr>
          <a:lstStyle/>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     </a:t>
            </a:r>
          </a:p>
          <a:p>
            <a:pPr marL="152400" lvl="0" indent="0">
              <a:lnSpc>
                <a:spcPct val="200000"/>
              </a:lnSpc>
              <a:buNone/>
            </a:pPr>
            <a:r>
              <a:rPr lang="fr-FR" sz="1400" dirty="0"/>
              <a:t>	Pour l'Hôtel Côte d'Or, notre site web  joue un rôle crucial dans la consolidation de sa présence en ligne et l'optimisation de son fonctionnement. Nous avons intégré des fonctionnalités spécifiques qui contribuent à cet objectif. </a:t>
            </a:r>
          </a:p>
          <a:p>
            <a:pPr marL="152400" lvl="0" indent="0">
              <a:lnSpc>
                <a:spcPct val="200000"/>
              </a:lnSpc>
              <a:buNone/>
            </a:pPr>
            <a:r>
              <a:rPr lang="fr-FR" sz="1400" dirty="0"/>
              <a:t>En tant que développeurs, ce projet nous a offert une opportunité précieuse d'appliquer nos compétences et de gagner une expérience concrète dans le domaine du développement web.</a:t>
            </a:r>
            <a:endParaRPr sz="2000" dirty="0">
              <a:solidFill>
                <a:schemeClr val="accent2">
                  <a:lumMod val="50000"/>
                </a:schemeClr>
              </a:solidFill>
            </a:endParaRPr>
          </a:p>
        </p:txBody>
      </p:sp>
      <p:sp>
        <p:nvSpPr>
          <p:cNvPr id="92" name="Google Shape;92;p16"/>
          <p:cNvSpPr txBox="1">
            <a:spLocks noGrp="1"/>
          </p:cNvSpPr>
          <p:nvPr>
            <p:ph type="title"/>
          </p:nvPr>
        </p:nvSpPr>
        <p:spPr>
          <a:xfrm>
            <a:off x="1046130" y="50049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dirty="0">
                <a:solidFill>
                  <a:schemeClr val="dk1"/>
                </a:solidFill>
              </a:rPr>
              <a:t>Introduction</a:t>
            </a:r>
            <a:endParaRPr sz="3000" b="0" dirty="0">
              <a:solidFill>
                <a:schemeClr val="dk1"/>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1" end="1"/>
                                            </p:txEl>
                                          </p:spTgt>
                                        </p:tgtEl>
                                        <p:attrNameLst>
                                          <p:attrName>style.visibility</p:attrName>
                                        </p:attrNameLst>
                                      </p:cBhvr>
                                      <p:to>
                                        <p:strVal val="visible"/>
                                      </p:to>
                                    </p:set>
                                    <p:animEffect transition="in" filter="fade">
                                      <p:cBhvr>
                                        <p:cTn id="23" dur="500"/>
                                        <p:tgtEl>
                                          <p:spTgt spid="9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xEl>
                                              <p:pRg st="2" end="2"/>
                                            </p:txEl>
                                          </p:spTgt>
                                        </p:tgtEl>
                                        <p:attrNameLst>
                                          <p:attrName>style.visibility</p:attrName>
                                        </p:attrNameLst>
                                      </p:cBhvr>
                                      <p:to>
                                        <p:strVal val="visible"/>
                                      </p:to>
                                    </p:set>
                                    <p:animEffect transition="in" filter="fade">
                                      <p:cBhvr>
                                        <p:cTn id="28" dur="500"/>
                                        <p:tgtEl>
                                          <p:spTgt spid="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365587" y="2048925"/>
            <a:ext cx="209010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Descriptions détaillées des chambres </a:t>
            </a:r>
            <a:endParaRPr sz="1200" b="1" dirty="0">
              <a:solidFill>
                <a:schemeClr val="accent1">
                  <a:lumMod val="90000"/>
                </a:schemeClr>
              </a:solidFill>
              <a:latin typeface="Livvic"/>
              <a:ea typeface="Livvic"/>
              <a:cs typeface="Livvic"/>
              <a:sym typeface="Livvic"/>
            </a:endParaRPr>
          </a:p>
        </p:txBody>
      </p:sp>
      <p:grpSp>
        <p:nvGrpSpPr>
          <p:cNvPr id="1162" name="Google Shape;1162;p37"/>
          <p:cNvGrpSpPr/>
          <p:nvPr/>
        </p:nvGrpSpPr>
        <p:grpSpPr>
          <a:xfrm>
            <a:off x="365587" y="1220904"/>
            <a:ext cx="8122338" cy="572700"/>
            <a:chOff x="3960192" y="1250643"/>
            <a:chExt cx="8122338" cy="57270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3960192" y="1348143"/>
              <a:ext cx="19004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Réservation en ligne </a:t>
              </a:r>
              <a:endParaRPr sz="1200" b="1" dirty="0">
                <a:solidFill>
                  <a:schemeClr val="accent1">
                    <a:lumMod val="90000"/>
                  </a:schemeClr>
                </a:solidFill>
                <a:latin typeface="Livvic"/>
                <a:ea typeface="Livvic"/>
                <a:cs typeface="Livvic"/>
                <a:sym typeface="Livvic"/>
              </a:endParaRPr>
            </a:p>
          </p:txBody>
        </p:sp>
      </p:grpSp>
      <p:sp>
        <p:nvSpPr>
          <p:cNvPr id="1167" name="Google Shape;1167;p37"/>
          <p:cNvSpPr/>
          <p:nvPr/>
        </p:nvSpPr>
        <p:spPr>
          <a:xfrm>
            <a:off x="344540" y="2782406"/>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i="0" dirty="0">
                <a:solidFill>
                  <a:schemeClr val="accent1">
                    <a:lumMod val="90000"/>
                  </a:schemeClr>
                </a:solidFill>
                <a:effectLst/>
                <a:latin typeface="Söhne"/>
              </a:rPr>
              <a:t>Commentaires et évaluations des clients</a:t>
            </a:r>
            <a:endParaRPr sz="1200" b="1" dirty="0">
              <a:solidFill>
                <a:schemeClr val="accent1">
                  <a:lumMod val="90000"/>
                </a:schemeClr>
              </a:solidFill>
              <a:latin typeface="Livvic"/>
              <a:ea typeface="Livvic"/>
              <a:cs typeface="Livvic"/>
              <a:sym typeface="Livvic"/>
            </a:endParaRPr>
          </a:p>
        </p:txBody>
      </p:sp>
      <p:sp>
        <p:nvSpPr>
          <p:cNvPr id="1170" name="Google Shape;1170;p37"/>
          <p:cNvSpPr/>
          <p:nvPr/>
        </p:nvSpPr>
        <p:spPr>
          <a:xfrm>
            <a:off x="544518" y="3512927"/>
            <a:ext cx="155355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Localisation et indications </a:t>
            </a:r>
            <a:endParaRPr sz="1200" b="1" dirty="0">
              <a:solidFill>
                <a:schemeClr val="accent1">
                  <a:lumMod val="90000"/>
                </a:schemeClr>
              </a:solidFill>
              <a:latin typeface="Livvic"/>
              <a:ea typeface="Livvic"/>
              <a:cs typeface="Livvic"/>
              <a:sym typeface="Livvic"/>
            </a:endParaRPr>
          </a:p>
        </p:txBody>
      </p:sp>
      <p:sp>
        <p:nvSpPr>
          <p:cNvPr id="1173" name="Google Shape;1173;p37"/>
          <p:cNvSpPr/>
          <p:nvPr/>
        </p:nvSpPr>
        <p:spPr>
          <a:xfrm>
            <a:off x="544518" y="4262409"/>
            <a:ext cx="14813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Formulaire de contact</a:t>
            </a:r>
            <a:endParaRPr sz="1200" b="1" dirty="0">
              <a:solidFill>
                <a:schemeClr val="accent1">
                  <a:lumMod val="90000"/>
                </a:schemeClr>
              </a:solidFill>
              <a:latin typeface="Livvic"/>
              <a:ea typeface="Livvic"/>
              <a:cs typeface="Livvic"/>
              <a:sym typeface="Livvic"/>
            </a:endParaRPr>
          </a:p>
        </p:txBody>
      </p:sp>
      <p:cxnSp>
        <p:nvCxnSpPr>
          <p:cNvPr id="1175" name="Google Shape;1175;p37"/>
          <p:cNvCxnSpPr>
            <a:cxnSpLocks/>
          </p:cNvCxnSpPr>
          <p:nvPr/>
        </p:nvCxnSpPr>
        <p:spPr>
          <a:xfrm flipV="1">
            <a:off x="2312489" y="1542390"/>
            <a:ext cx="763924" cy="732"/>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89626" y="2237775"/>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09945" y="2912818"/>
            <a:ext cx="569011" cy="6517"/>
          </a:xfrm>
          <a:prstGeom prst="straightConnector1">
            <a:avLst/>
          </a:prstGeom>
          <a:noFill/>
          <a:ln w="28575" cap="flat" cmpd="sng">
            <a:solidFill>
              <a:schemeClr val="dk1"/>
            </a:solidFill>
            <a:prstDash val="solid"/>
            <a:round/>
            <a:headEnd type="none" w="med" len="med"/>
            <a:tailEnd type="none" w="med" len="med"/>
          </a:ln>
        </p:spPr>
      </p:cxnSp>
      <p:cxnSp>
        <p:nvCxnSpPr>
          <p:cNvPr id="1178" name="Google Shape;1178;p37"/>
          <p:cNvCxnSpPr>
            <a:cxnSpLocks/>
            <a:stCxn id="1170" idx="3"/>
          </p:cNvCxnSpPr>
          <p:nvPr/>
        </p:nvCxnSpPr>
        <p:spPr>
          <a:xfrm flipV="1">
            <a:off x="2098068" y="3700971"/>
            <a:ext cx="820713" cy="806"/>
          </a:xfrm>
          <a:prstGeom prst="straightConnector1">
            <a:avLst/>
          </a:prstGeom>
          <a:noFill/>
          <a:ln w="28575" cap="flat" cmpd="sng">
            <a:solidFill>
              <a:schemeClr val="dk1"/>
            </a:solidFill>
            <a:prstDash val="solid"/>
            <a:round/>
            <a:headEnd type="none" w="med" len="med"/>
            <a:tailEnd type="none" w="med" len="med"/>
          </a:ln>
        </p:spPr>
      </p:cxnSp>
      <p:cxnSp>
        <p:nvCxnSpPr>
          <p:cNvPr id="1179" name="Google Shape;1179;p37"/>
          <p:cNvCxnSpPr>
            <a:cxnSpLocks/>
            <a:stCxn id="1173" idx="3"/>
          </p:cNvCxnSpPr>
          <p:nvPr/>
        </p:nvCxnSpPr>
        <p:spPr>
          <a:xfrm>
            <a:off x="2025852" y="4451259"/>
            <a:ext cx="820713"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40963" y="340159"/>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44518" y="527315"/>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30690" y="1236348"/>
            <a:ext cx="5434486"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0" i="0" dirty="0">
                <a:solidFill>
                  <a:schemeClr val="accent2">
                    <a:lumMod val="50000"/>
                  </a:schemeClr>
                </a:solidFill>
                <a:effectLst/>
                <a:latin typeface="Söhne"/>
              </a:rPr>
              <a:t>Permet aux clients de consulter la disponibilité des chambres, de choisir leurs dates de séjour et de réserver directement en ligne.</a:t>
            </a:r>
            <a:endParaRPr dirty="0">
              <a:solidFill>
                <a:schemeClr val="accent2">
                  <a:lumMod val="50000"/>
                </a:schemeClr>
              </a:solidFill>
              <a:latin typeface="Livvic"/>
              <a:ea typeface="Livvic"/>
              <a:cs typeface="Livvic"/>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30690" y="1959985"/>
            <a:ext cx="5494020" cy="523220"/>
          </a:xfrm>
          <a:prstGeom prst="rect">
            <a:avLst/>
          </a:prstGeom>
          <a:noFill/>
        </p:spPr>
        <p:txBody>
          <a:bodyPr wrap="square" rtlCol="0">
            <a:spAutoFit/>
          </a:bodyPr>
          <a:lstStyle/>
          <a:p>
            <a:r>
              <a:rPr lang="fr-FR" b="0" i="0" dirty="0">
                <a:solidFill>
                  <a:schemeClr val="accent2">
                    <a:lumMod val="50000"/>
                  </a:schemeClr>
                </a:solidFill>
                <a:effectLst/>
                <a:latin typeface="Söhne"/>
              </a:rPr>
              <a:t>Fournit des informations sur les différentes catégories de chambres disponibles, les équipements inclus, les tarifs, la capacité d'accueil, etc.</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076413" y="2644115"/>
            <a:ext cx="625602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aux visiteurs de lire les commentaires et les évaluations laissés par </a:t>
            </a:r>
          </a:p>
          <a:p>
            <a:r>
              <a:rPr lang="fr-FR" b="0" i="0" dirty="0">
                <a:solidFill>
                  <a:schemeClr val="accent2">
                    <a:lumMod val="50000"/>
                  </a:schemeClr>
                </a:solidFill>
                <a:effectLst/>
                <a:latin typeface="Söhne"/>
              </a:rPr>
              <a:t>d'autres clients précédents, ce qui peut les aider à prendre une décision éclairée.</a:t>
            </a:r>
            <a:endParaRPr lang="de-DE" dirty="0">
              <a:solidFill>
                <a:schemeClr val="accent2">
                  <a:lumMod val="50000"/>
                </a:schemeClr>
              </a:solidFill>
            </a:endParaRPr>
          </a:p>
        </p:txBody>
      </p:sp>
      <p:sp>
        <p:nvSpPr>
          <p:cNvPr id="23" name="TextBox 22">
            <a:extLst>
              <a:ext uri="{FF2B5EF4-FFF2-40B4-BE49-F238E27FC236}">
                <a16:creationId xmlns:a16="http://schemas.microsoft.com/office/drawing/2014/main" id="{AE85DEF7-B1C6-4FA5-9040-D18421289837}"/>
              </a:ext>
            </a:extLst>
          </p:cNvPr>
          <p:cNvSpPr txBox="1"/>
          <p:nvPr/>
        </p:nvSpPr>
        <p:spPr>
          <a:xfrm>
            <a:off x="3076413" y="3328335"/>
            <a:ext cx="6156960" cy="738664"/>
          </a:xfrm>
          <a:prstGeom prst="rect">
            <a:avLst/>
          </a:prstGeom>
          <a:noFill/>
        </p:spPr>
        <p:txBody>
          <a:bodyPr wrap="square" rtlCol="0">
            <a:spAutoFit/>
          </a:bodyPr>
          <a:lstStyle/>
          <a:p>
            <a:r>
              <a:rPr lang="fr-FR" b="0" i="0" dirty="0">
                <a:solidFill>
                  <a:schemeClr val="accent2">
                    <a:lumMod val="50000"/>
                  </a:schemeClr>
                </a:solidFill>
                <a:effectLst/>
                <a:latin typeface="Söhne"/>
              </a:rPr>
              <a:t>Fournit des informations sur l'emplacement de l'hôtel, y compris une carte interactive, des indications pour s'y rendre depuis différents points d'intérêt , </a:t>
            </a:r>
          </a:p>
          <a:p>
            <a:r>
              <a:rPr lang="fr-FR" b="0" i="0" dirty="0">
                <a:solidFill>
                  <a:schemeClr val="accent2">
                    <a:lumMod val="50000"/>
                  </a:schemeClr>
                </a:solidFill>
                <a:effectLst/>
                <a:latin typeface="Söhne"/>
              </a:rPr>
              <a:t>ainsi que des informations sur les attractions touristiques à proximité.</a:t>
            </a:r>
            <a:endParaRPr lang="de-DE" dirty="0">
              <a:solidFill>
                <a:schemeClr val="accent2">
                  <a:lumMod val="50000"/>
                </a:schemeClr>
              </a:solidFill>
            </a:endParaRPr>
          </a:p>
        </p:txBody>
      </p:sp>
      <p:sp>
        <p:nvSpPr>
          <p:cNvPr id="28" name="TextBox 27">
            <a:extLst>
              <a:ext uri="{FF2B5EF4-FFF2-40B4-BE49-F238E27FC236}">
                <a16:creationId xmlns:a16="http://schemas.microsoft.com/office/drawing/2014/main" id="{C7079973-2541-41B9-9BF9-5FAD52F51BA8}"/>
              </a:ext>
            </a:extLst>
          </p:cNvPr>
          <p:cNvSpPr txBox="1"/>
          <p:nvPr/>
        </p:nvSpPr>
        <p:spPr>
          <a:xfrm>
            <a:off x="3094576" y="4150848"/>
            <a:ext cx="5989320" cy="738664"/>
          </a:xfrm>
          <a:prstGeom prst="rect">
            <a:avLst/>
          </a:prstGeom>
          <a:noFill/>
        </p:spPr>
        <p:txBody>
          <a:bodyPr wrap="square" rtlCol="0">
            <a:spAutoFit/>
          </a:bodyPr>
          <a:lstStyle/>
          <a:p>
            <a:r>
              <a:rPr lang="fr-FR" b="0" i="0" dirty="0">
                <a:solidFill>
                  <a:schemeClr val="accent2">
                    <a:lumMod val="50000"/>
                  </a:schemeClr>
                </a:solidFill>
                <a:effectLst/>
                <a:latin typeface="Söhne"/>
              </a:rPr>
              <a:t>Permet aux visiteurs de contacter directement l'hôtel via un formulaire en </a:t>
            </a:r>
          </a:p>
          <a:p>
            <a:r>
              <a:rPr lang="fr-FR" b="0" i="0" dirty="0">
                <a:solidFill>
                  <a:schemeClr val="accent2">
                    <a:lumMod val="50000"/>
                  </a:schemeClr>
                </a:solidFill>
                <a:effectLst/>
                <a:latin typeface="Söhne"/>
              </a:rPr>
              <a:t>ligne pour poser des questions, demander des informations supplémentaires</a:t>
            </a:r>
          </a:p>
          <a:p>
            <a:r>
              <a:rPr lang="fr-FR" b="0" i="0" dirty="0">
                <a:solidFill>
                  <a:schemeClr val="accent2">
                    <a:lumMod val="50000"/>
                  </a:schemeClr>
                </a:solidFill>
                <a:effectLst/>
                <a:latin typeface="Söhne"/>
              </a:rPr>
              <a:t> ou effectuer des demandes spéciales.</a:t>
            </a:r>
            <a:endParaRPr lang="de-DE" dirty="0">
              <a:solidFill>
                <a:schemeClr val="accent2">
                  <a:lumMod val="50000"/>
                </a:schemeClr>
              </a:solidFill>
            </a:endParaRPr>
          </a:p>
        </p:txBody>
      </p:sp>
    </p:spTree>
    <p:extLst>
      <p:ext uri="{BB962C8B-B14F-4D97-AF65-F5344CB8AC3E}">
        <p14:creationId xmlns:p14="http://schemas.microsoft.com/office/powerpoint/2010/main" val="331522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5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xEl>
                                              <p:pRg st="0" end="0"/>
                                            </p:txEl>
                                          </p:spTgt>
                                        </p:tgtEl>
                                        <p:attrNameLst>
                                          <p:attrName>style.visibility</p:attrName>
                                        </p:attrNameLst>
                                      </p:cBhvr>
                                      <p:to>
                                        <p:strVal val="visible"/>
                                      </p:to>
                                    </p:set>
                                    <p:animEffect transition="in" filter="fade">
                                      <p:cBhvr>
                                        <p:cTn id="28" dur="500"/>
                                        <p:tgtEl>
                                          <p:spTgt spid="5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61"/>
                                        </p:tgtEl>
                                        <p:attrNameLst>
                                          <p:attrName>style.visibility</p:attrName>
                                        </p:attrNameLst>
                                      </p:cBhvr>
                                      <p:to>
                                        <p:strVal val="visible"/>
                                      </p:to>
                                    </p:set>
                                    <p:animEffect transition="in" filter="fade">
                                      <p:cBhvr>
                                        <p:cTn id="33" dur="500"/>
                                        <p:tgtEl>
                                          <p:spTgt spid="11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67">
                                            <p:txEl>
                                              <p:pRg st="0" end="0"/>
                                            </p:txEl>
                                          </p:spTgt>
                                        </p:tgtEl>
                                        <p:attrNameLst>
                                          <p:attrName>style.visibility</p:attrName>
                                        </p:attrNameLst>
                                      </p:cBhvr>
                                      <p:to>
                                        <p:strVal val="visible"/>
                                      </p:to>
                                    </p:set>
                                    <p:animEffect transition="in" filter="fade">
                                      <p:cBhvr>
                                        <p:cTn id="48" dur="500"/>
                                        <p:tgtEl>
                                          <p:spTgt spid="116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70"/>
                                        </p:tgtEl>
                                        <p:attrNameLst>
                                          <p:attrName>style.visibility</p:attrName>
                                        </p:attrNameLst>
                                      </p:cBhvr>
                                      <p:to>
                                        <p:strVal val="visible"/>
                                      </p:to>
                                    </p:set>
                                    <p:animEffect transition="in" filter="fade">
                                      <p:cBhvr>
                                        <p:cTn id="63" dur="500"/>
                                        <p:tgtEl>
                                          <p:spTgt spid="11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8"/>
                                        </p:tgtEl>
                                        <p:attrNameLst>
                                          <p:attrName>style.visibility</p:attrName>
                                        </p:attrNameLst>
                                      </p:cBhvr>
                                      <p:to>
                                        <p:strVal val="visible"/>
                                      </p:to>
                                    </p:set>
                                    <p:animEffect transition="in" filter="fade">
                                      <p:cBhvr>
                                        <p:cTn id="68" dur="500"/>
                                        <p:tgtEl>
                                          <p:spTgt spid="11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fad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79"/>
                                        </p:tgtEl>
                                        <p:attrNameLst>
                                          <p:attrName>style.visibility</p:attrName>
                                        </p:attrNameLst>
                                      </p:cBhvr>
                                      <p:to>
                                        <p:strVal val="visible"/>
                                      </p:to>
                                    </p:set>
                                    <p:animEffect transition="in" filter="fade">
                                      <p:cBhvr>
                                        <p:cTn id="83" dur="500"/>
                                        <p:tgtEl>
                                          <p:spTgt spid="11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61" grpId="0"/>
      <p:bldP spid="1170" grpId="0"/>
      <p:bldP spid="1173" grpId="0"/>
      <p:bldP spid="17" grpId="0"/>
      <p:bldP spid="23"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75315" y="2070930"/>
            <a:ext cx="248097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600" b="1" i="0" dirty="0">
                <a:solidFill>
                  <a:schemeClr val="accent1">
                    <a:lumMod val="90000"/>
                  </a:schemeClr>
                </a:solidFill>
                <a:effectLst/>
                <a:latin typeface="Söhne"/>
              </a:rPr>
              <a:t>Informations sur les services et les installations</a:t>
            </a:r>
            <a:endParaRPr sz="1200" b="1" dirty="0">
              <a:solidFill>
                <a:schemeClr val="accent1">
                  <a:lumMod val="90000"/>
                </a:schemeClr>
              </a:solidFill>
              <a:latin typeface="Livvic"/>
              <a:ea typeface="Livvic"/>
              <a:cs typeface="Livvic"/>
              <a:sym typeface="Livvic"/>
            </a:endParaRPr>
          </a:p>
        </p:txBody>
      </p:sp>
      <p:grpSp>
        <p:nvGrpSpPr>
          <p:cNvPr id="1162" name="Google Shape;1162;p37"/>
          <p:cNvGrpSpPr/>
          <p:nvPr/>
        </p:nvGrpSpPr>
        <p:grpSpPr>
          <a:xfrm>
            <a:off x="365587" y="1220904"/>
            <a:ext cx="8122338" cy="572700"/>
            <a:chOff x="3960192" y="1250643"/>
            <a:chExt cx="8122338" cy="57270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3960192" y="1348143"/>
              <a:ext cx="19004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800" b="1" i="0" dirty="0">
                  <a:solidFill>
                    <a:schemeClr val="accent1">
                      <a:lumMod val="90000"/>
                    </a:schemeClr>
                  </a:solidFill>
                  <a:effectLst/>
                  <a:latin typeface="Söhne"/>
                </a:rPr>
                <a:t>Langues multiples</a:t>
              </a:r>
              <a:r>
                <a:rPr lang="de-DE" b="1" i="0" dirty="0">
                  <a:solidFill>
                    <a:schemeClr val="accent1">
                      <a:lumMod val="90000"/>
                    </a:schemeClr>
                  </a:solidFill>
                  <a:effectLst/>
                  <a:latin typeface="Söhne"/>
                </a:rPr>
                <a:t> </a:t>
              </a:r>
              <a:endParaRPr sz="1100" b="1" dirty="0">
                <a:solidFill>
                  <a:schemeClr val="accent1">
                    <a:lumMod val="90000"/>
                  </a:schemeClr>
                </a:solidFill>
                <a:latin typeface="Livvic"/>
                <a:ea typeface="Livvic"/>
                <a:cs typeface="Livvic"/>
                <a:sym typeface="Livvic"/>
              </a:endParaRPr>
            </a:p>
          </p:txBody>
        </p:sp>
      </p:grpSp>
      <p:sp>
        <p:nvSpPr>
          <p:cNvPr id="1167" name="Google Shape;1167;p37"/>
          <p:cNvSpPr/>
          <p:nvPr/>
        </p:nvSpPr>
        <p:spPr>
          <a:xfrm>
            <a:off x="344540" y="2782406"/>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b="1" i="0" dirty="0">
                <a:solidFill>
                  <a:schemeClr val="accent1">
                    <a:lumMod val="90000"/>
                  </a:schemeClr>
                </a:solidFill>
                <a:effectLst/>
                <a:latin typeface="Söhne"/>
              </a:rPr>
              <a:t>Galerie de photos </a:t>
            </a:r>
            <a:endParaRPr sz="1200" b="1" dirty="0">
              <a:solidFill>
                <a:schemeClr val="accent1">
                  <a:lumMod val="90000"/>
                </a:schemeClr>
              </a:solidFill>
              <a:latin typeface="Livvic"/>
              <a:ea typeface="Livvic"/>
              <a:cs typeface="Livvic"/>
              <a:sym typeface="Livvic"/>
            </a:endParaRPr>
          </a:p>
        </p:txBody>
      </p:sp>
      <p:sp>
        <p:nvSpPr>
          <p:cNvPr id="1170" name="Google Shape;1170;p37"/>
          <p:cNvSpPr/>
          <p:nvPr/>
        </p:nvSpPr>
        <p:spPr>
          <a:xfrm>
            <a:off x="544517" y="3512927"/>
            <a:ext cx="1767971"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600" b="1" i="0" dirty="0">
                <a:solidFill>
                  <a:schemeClr val="accent1">
                    <a:lumMod val="90000"/>
                  </a:schemeClr>
                </a:solidFill>
                <a:effectLst/>
                <a:latin typeface="Söhne"/>
              </a:rPr>
              <a:t>Système de paiement en ligne</a:t>
            </a:r>
            <a:endParaRPr sz="1200" b="1" dirty="0">
              <a:solidFill>
                <a:schemeClr val="accent1">
                  <a:lumMod val="90000"/>
                </a:schemeClr>
              </a:solidFill>
              <a:latin typeface="Livvic"/>
              <a:ea typeface="Livvic"/>
              <a:cs typeface="Livvic"/>
              <a:sym typeface="Livvic"/>
            </a:endParaRPr>
          </a:p>
        </p:txBody>
      </p:sp>
      <p:sp>
        <p:nvSpPr>
          <p:cNvPr id="1173" name="Google Shape;1173;p37"/>
          <p:cNvSpPr/>
          <p:nvPr/>
        </p:nvSpPr>
        <p:spPr>
          <a:xfrm>
            <a:off x="544517" y="4253091"/>
            <a:ext cx="184510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Système de fidélité</a:t>
            </a:r>
            <a:endParaRPr sz="1200" b="1" dirty="0">
              <a:solidFill>
                <a:schemeClr val="accent1">
                  <a:lumMod val="90000"/>
                </a:schemeClr>
              </a:solidFill>
              <a:latin typeface="Livvic"/>
              <a:ea typeface="Livvic"/>
              <a:cs typeface="Livvic"/>
              <a:sym typeface="Livvic"/>
            </a:endParaRPr>
          </a:p>
        </p:txBody>
      </p:sp>
      <p:cxnSp>
        <p:nvCxnSpPr>
          <p:cNvPr id="1175" name="Google Shape;1175;p37"/>
          <p:cNvCxnSpPr>
            <a:cxnSpLocks/>
          </p:cNvCxnSpPr>
          <p:nvPr/>
        </p:nvCxnSpPr>
        <p:spPr>
          <a:xfrm flipV="1">
            <a:off x="2312489" y="1542390"/>
            <a:ext cx="763924" cy="732"/>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89626" y="2237775"/>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09945" y="2912818"/>
            <a:ext cx="569011" cy="6517"/>
          </a:xfrm>
          <a:prstGeom prst="straightConnector1">
            <a:avLst/>
          </a:prstGeom>
          <a:noFill/>
          <a:ln w="28575" cap="flat" cmpd="sng">
            <a:solidFill>
              <a:schemeClr val="dk1"/>
            </a:solidFill>
            <a:prstDash val="solid"/>
            <a:round/>
            <a:headEnd type="none" w="med" len="med"/>
            <a:tailEnd type="none" w="med" len="med"/>
          </a:ln>
        </p:spPr>
      </p:cxnSp>
      <p:cxnSp>
        <p:nvCxnSpPr>
          <p:cNvPr id="1178" name="Google Shape;1178;p37"/>
          <p:cNvCxnSpPr>
            <a:cxnSpLocks/>
            <a:stCxn id="1170" idx="3"/>
          </p:cNvCxnSpPr>
          <p:nvPr/>
        </p:nvCxnSpPr>
        <p:spPr>
          <a:xfrm flipV="1">
            <a:off x="2312488" y="3700971"/>
            <a:ext cx="606293" cy="806"/>
          </a:xfrm>
          <a:prstGeom prst="straightConnector1">
            <a:avLst/>
          </a:prstGeom>
          <a:noFill/>
          <a:ln w="28575" cap="flat" cmpd="sng">
            <a:solidFill>
              <a:schemeClr val="dk1"/>
            </a:solidFill>
            <a:prstDash val="solid"/>
            <a:round/>
            <a:headEnd type="none" w="med" len="med"/>
            <a:tailEnd type="none" w="med" len="med"/>
          </a:ln>
        </p:spPr>
      </p:cxnSp>
      <p:cxnSp>
        <p:nvCxnSpPr>
          <p:cNvPr id="1179" name="Google Shape;1179;p37"/>
          <p:cNvCxnSpPr>
            <a:cxnSpLocks/>
            <a:stCxn id="1173" idx="3"/>
          </p:cNvCxnSpPr>
          <p:nvPr/>
        </p:nvCxnSpPr>
        <p:spPr>
          <a:xfrm>
            <a:off x="2389625" y="4441941"/>
            <a:ext cx="456939"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40963" y="340159"/>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44518" y="527315"/>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30690" y="1236348"/>
            <a:ext cx="5434486"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0" i="0" dirty="0">
                <a:solidFill>
                  <a:schemeClr val="accent3">
                    <a:lumMod val="50000"/>
                  </a:schemeClr>
                </a:solidFill>
                <a:effectLst/>
                <a:latin typeface="Söhne"/>
              </a:rPr>
              <a:t>Prend en charge plusieurs langues pour atteindre une audience internationale et faciliter la réservation pour les clients étrangers.</a:t>
            </a:r>
            <a:endParaRPr dirty="0">
              <a:solidFill>
                <a:schemeClr val="accent3">
                  <a:lumMod val="50000"/>
                </a:schemeClr>
              </a:solidFill>
              <a:latin typeface="Livvic"/>
              <a:ea typeface="Livvic"/>
              <a:cs typeface="Livvic"/>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30690" y="1861023"/>
            <a:ext cx="5494020" cy="523220"/>
          </a:xfrm>
          <a:prstGeom prst="rect">
            <a:avLst/>
          </a:prstGeom>
          <a:noFill/>
        </p:spPr>
        <p:txBody>
          <a:bodyPr wrap="square" rtlCol="0">
            <a:spAutoFit/>
          </a:bodyPr>
          <a:lstStyle/>
          <a:p>
            <a:r>
              <a:rPr lang="fr-FR" b="0" i="0" dirty="0">
                <a:solidFill>
                  <a:schemeClr val="accent2">
                    <a:lumMod val="50000"/>
                  </a:schemeClr>
                </a:solidFill>
                <a:effectLst/>
                <a:latin typeface="Söhne"/>
              </a:rPr>
              <a:t>Donne des détails sur les services offerts par l'hôtel, tels que le petit-déjeuner inclus, la connexion Wi-Fi, le service de chambre, etc.</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076413" y="2651663"/>
            <a:ext cx="6256020" cy="523220"/>
          </a:xfrm>
          <a:prstGeom prst="rect">
            <a:avLst/>
          </a:prstGeom>
          <a:noFill/>
        </p:spPr>
        <p:txBody>
          <a:bodyPr wrap="square" rtlCol="0">
            <a:spAutoFit/>
          </a:bodyPr>
          <a:lstStyle/>
          <a:p>
            <a:r>
              <a:rPr lang="fr-FR" b="0" i="0" dirty="0">
                <a:solidFill>
                  <a:schemeClr val="accent2">
                    <a:lumMod val="50000"/>
                  </a:schemeClr>
                </a:solidFill>
                <a:effectLst/>
                <a:latin typeface="Söhne"/>
              </a:rPr>
              <a:t>Présente des images attrayantes de l'hôtel, des chambres, des installations, du restaurant, etc. pour donner aux visiteurs une idée visuelle de l'établissement.</a:t>
            </a:r>
            <a:endParaRPr lang="de-DE" dirty="0">
              <a:solidFill>
                <a:schemeClr val="accent2">
                  <a:lumMod val="50000"/>
                </a:schemeClr>
              </a:solidFill>
            </a:endParaRPr>
          </a:p>
        </p:txBody>
      </p:sp>
      <p:sp>
        <p:nvSpPr>
          <p:cNvPr id="23" name="TextBox 22">
            <a:extLst>
              <a:ext uri="{FF2B5EF4-FFF2-40B4-BE49-F238E27FC236}">
                <a16:creationId xmlns:a16="http://schemas.microsoft.com/office/drawing/2014/main" id="{AE85DEF7-B1C6-4FA5-9040-D18421289837}"/>
              </a:ext>
            </a:extLst>
          </p:cNvPr>
          <p:cNvSpPr txBox="1"/>
          <p:nvPr/>
        </p:nvSpPr>
        <p:spPr>
          <a:xfrm>
            <a:off x="3076413" y="3475294"/>
            <a:ext cx="615696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aux clients de régler leur réservation en ligne en utilisant des méthodes de paiement .</a:t>
            </a:r>
            <a:endParaRPr lang="de-DE" dirty="0">
              <a:solidFill>
                <a:schemeClr val="accent2">
                  <a:lumMod val="50000"/>
                </a:schemeClr>
              </a:solidFill>
            </a:endParaRPr>
          </a:p>
        </p:txBody>
      </p:sp>
      <p:sp>
        <p:nvSpPr>
          <p:cNvPr id="28" name="TextBox 27">
            <a:extLst>
              <a:ext uri="{FF2B5EF4-FFF2-40B4-BE49-F238E27FC236}">
                <a16:creationId xmlns:a16="http://schemas.microsoft.com/office/drawing/2014/main" id="{C7079973-2541-41B9-9BF9-5FAD52F51BA8}"/>
              </a:ext>
            </a:extLst>
          </p:cNvPr>
          <p:cNvSpPr txBox="1"/>
          <p:nvPr/>
        </p:nvSpPr>
        <p:spPr>
          <a:xfrm>
            <a:off x="3076413" y="4168449"/>
            <a:ext cx="5989320" cy="523220"/>
          </a:xfrm>
          <a:prstGeom prst="rect">
            <a:avLst/>
          </a:prstGeom>
          <a:noFill/>
        </p:spPr>
        <p:txBody>
          <a:bodyPr wrap="square" rtlCol="0">
            <a:spAutoFit/>
          </a:bodyPr>
          <a:lstStyle/>
          <a:p>
            <a:r>
              <a:rPr lang="fr-FR" b="0" i="0" dirty="0">
                <a:solidFill>
                  <a:schemeClr val="accent2">
                    <a:lumMod val="50000"/>
                  </a:schemeClr>
                </a:solidFill>
                <a:effectLst/>
                <a:latin typeface="Söhne"/>
              </a:rPr>
              <a:t>Met en place un programme de fidélité pour récompenser les clients réguliers avec des avantages spéciaux, des réductions ou des points de fidélité.</a:t>
            </a:r>
            <a:endParaRPr lang="de-DE" dirty="0">
              <a:solidFill>
                <a:schemeClr val="accent2">
                  <a:lumMod val="50000"/>
                </a:schemeClr>
              </a:solidFill>
            </a:endParaRPr>
          </a:p>
        </p:txBody>
      </p:sp>
    </p:spTree>
    <p:extLst>
      <p:ext uri="{BB962C8B-B14F-4D97-AF65-F5344CB8AC3E}">
        <p14:creationId xmlns:p14="http://schemas.microsoft.com/office/powerpoint/2010/main" val="26013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8"/>
                                        </p:tgtEl>
                                        <p:attrNameLst>
                                          <p:attrName>style.visibility</p:attrName>
                                        </p:attrNameLst>
                                      </p:cBhvr>
                                      <p:to>
                                        <p:strVal val="visible"/>
                                      </p:to>
                                    </p:set>
                                    <p:animEffect transition="in" filter="fade">
                                      <p:cBhvr>
                                        <p:cTn id="13" dur="500"/>
                                        <p:tgtEl>
                                          <p:spTgt spid="11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xEl>
                                              <p:pRg st="0" end="0"/>
                                            </p:txEl>
                                          </p:spTgt>
                                        </p:tgtEl>
                                        <p:attrNameLst>
                                          <p:attrName>style.visibility</p:attrName>
                                        </p:attrNameLst>
                                      </p:cBhvr>
                                      <p:to>
                                        <p:strVal val="visible"/>
                                      </p:to>
                                    </p:set>
                                    <p:animEffect transition="in" filter="fade">
                                      <p:cBhvr>
                                        <p:cTn id="28" dur="500"/>
                                        <p:tgtEl>
                                          <p:spTgt spid="5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61">
                                            <p:txEl>
                                              <p:pRg st="0" end="0"/>
                                            </p:txEl>
                                          </p:spTgt>
                                        </p:tgtEl>
                                        <p:attrNameLst>
                                          <p:attrName>style.visibility</p:attrName>
                                        </p:attrNameLst>
                                      </p:cBhvr>
                                      <p:to>
                                        <p:strVal val="visible"/>
                                      </p:to>
                                    </p:set>
                                    <p:animEffect transition="in" filter="fade">
                                      <p:cBhvr>
                                        <p:cTn id="33" dur="500"/>
                                        <p:tgtEl>
                                          <p:spTgt spid="116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67">
                                            <p:txEl>
                                              <p:pRg st="0" end="0"/>
                                            </p:txEl>
                                          </p:spTgt>
                                        </p:tgtEl>
                                        <p:attrNameLst>
                                          <p:attrName>style.visibility</p:attrName>
                                        </p:attrNameLst>
                                      </p:cBhvr>
                                      <p:to>
                                        <p:strVal val="visible"/>
                                      </p:to>
                                    </p:set>
                                    <p:animEffect transition="in" filter="fade">
                                      <p:cBhvr>
                                        <p:cTn id="48" dur="500"/>
                                        <p:tgtEl>
                                          <p:spTgt spid="116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70"/>
                                        </p:tgtEl>
                                        <p:attrNameLst>
                                          <p:attrName>style.visibility</p:attrName>
                                        </p:attrNameLst>
                                      </p:cBhvr>
                                      <p:to>
                                        <p:strVal val="visible"/>
                                      </p:to>
                                    </p:set>
                                    <p:animEffect transition="in" filter="fade">
                                      <p:cBhvr>
                                        <p:cTn id="63" dur="500"/>
                                        <p:tgtEl>
                                          <p:spTgt spid="11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8"/>
                                        </p:tgtEl>
                                        <p:attrNameLst>
                                          <p:attrName>style.visibility</p:attrName>
                                        </p:attrNameLst>
                                      </p:cBhvr>
                                      <p:to>
                                        <p:strVal val="visible"/>
                                      </p:to>
                                    </p:set>
                                    <p:animEffect transition="in" filter="fade">
                                      <p:cBhvr>
                                        <p:cTn id="68" dur="500"/>
                                        <p:tgtEl>
                                          <p:spTgt spid="11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fad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79"/>
                                        </p:tgtEl>
                                        <p:attrNameLst>
                                          <p:attrName>style.visibility</p:attrName>
                                        </p:attrNameLst>
                                      </p:cBhvr>
                                      <p:to>
                                        <p:strVal val="visible"/>
                                      </p:to>
                                    </p:set>
                                    <p:animEffect transition="in" filter="fade">
                                      <p:cBhvr>
                                        <p:cTn id="83" dur="500"/>
                                        <p:tgtEl>
                                          <p:spTgt spid="11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70" grpId="0"/>
      <p:bldP spid="1173" grpId="0"/>
      <p:bldP spid="12" grpId="0"/>
      <p:bldP spid="17" grpId="0"/>
      <p:bldP spid="23"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32422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88712" y="2544032"/>
            <a:ext cx="248097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tx2"/>
                </a:solidFill>
                <a:effectLst/>
                <a:latin typeface="Söhne"/>
              </a:rPr>
              <a:t>Système de gestion</a:t>
            </a:r>
          </a:p>
          <a:p>
            <a:pPr marL="0" lvl="0" indent="0" algn="ctr" rtl="0">
              <a:spcBef>
                <a:spcPts val="0"/>
              </a:spcBef>
              <a:spcAft>
                <a:spcPts val="0"/>
              </a:spcAft>
              <a:buClr>
                <a:srgbClr val="000000"/>
              </a:buClr>
              <a:buSzPts val="1100"/>
              <a:buFont typeface="Arial"/>
              <a:buNone/>
            </a:pPr>
            <a:r>
              <a:rPr lang="de-DE" sz="1600" b="1" i="0" dirty="0">
                <a:solidFill>
                  <a:schemeClr val="tx2"/>
                </a:solidFill>
                <a:effectLst/>
                <a:latin typeface="Söhne"/>
              </a:rPr>
              <a:t> par admin </a:t>
            </a:r>
            <a:endParaRPr sz="1200" b="1" dirty="0">
              <a:solidFill>
                <a:schemeClr val="tx2"/>
              </a:solidFill>
              <a:latin typeface="Livvic"/>
              <a:ea typeface="Livvic"/>
              <a:cs typeface="Livvic"/>
              <a:sym typeface="Livvic"/>
            </a:endParaRPr>
          </a:p>
        </p:txBody>
      </p:sp>
      <p:grpSp>
        <p:nvGrpSpPr>
          <p:cNvPr id="1162" name="Google Shape;1162;p37"/>
          <p:cNvGrpSpPr/>
          <p:nvPr/>
        </p:nvGrpSpPr>
        <p:grpSpPr>
          <a:xfrm>
            <a:off x="406721" y="1220904"/>
            <a:ext cx="8081204" cy="761550"/>
            <a:chOff x="4001326" y="1250643"/>
            <a:chExt cx="8081204" cy="76155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4001326" y="1634493"/>
              <a:ext cx="184496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800" b="1" i="0" dirty="0">
                  <a:solidFill>
                    <a:schemeClr val="tx2"/>
                  </a:solidFill>
                  <a:effectLst/>
                  <a:latin typeface="Söhne"/>
                </a:rPr>
                <a:t>Système de chat </a:t>
              </a:r>
              <a:r>
                <a:rPr lang="fr-FR" sz="1800" b="1" dirty="0">
                  <a:solidFill>
                    <a:schemeClr val="tx2"/>
                  </a:solidFill>
                  <a:latin typeface="Söhne"/>
                </a:rPr>
                <a:t>par menu</a:t>
              </a:r>
              <a:r>
                <a:rPr lang="fr-FR" sz="1800" b="1" i="0" dirty="0">
                  <a:solidFill>
                    <a:schemeClr val="tx2"/>
                  </a:solidFill>
                  <a:effectLst/>
                  <a:latin typeface="Söhne"/>
                </a:rPr>
                <a:t> </a:t>
              </a:r>
              <a:r>
                <a:rPr lang="de-DE" b="1" i="0" dirty="0">
                  <a:solidFill>
                    <a:schemeClr val="tx2"/>
                  </a:solidFill>
                  <a:effectLst/>
                  <a:latin typeface="Söhne"/>
                </a:rPr>
                <a:t> </a:t>
              </a:r>
              <a:endParaRPr sz="1100" b="1" dirty="0">
                <a:solidFill>
                  <a:schemeClr val="tx2"/>
                </a:solidFill>
                <a:latin typeface="Livvic"/>
                <a:ea typeface="Livvic"/>
                <a:cs typeface="Livvic"/>
                <a:sym typeface="Livvic"/>
              </a:endParaRPr>
            </a:p>
          </p:txBody>
        </p:sp>
      </p:grpSp>
      <p:sp>
        <p:nvSpPr>
          <p:cNvPr id="1167" name="Google Shape;1167;p37"/>
          <p:cNvSpPr/>
          <p:nvPr/>
        </p:nvSpPr>
        <p:spPr>
          <a:xfrm>
            <a:off x="315155" y="3150463"/>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b="1" dirty="0">
                <a:solidFill>
                  <a:schemeClr val="tx2"/>
                </a:solidFill>
                <a:latin typeface="Söhne"/>
              </a:rPr>
              <a:t>Systeme de recherche</a:t>
            </a:r>
            <a:r>
              <a:rPr lang="de-DE" sz="1600" b="1" i="0" dirty="0">
                <a:solidFill>
                  <a:schemeClr val="tx2"/>
                </a:solidFill>
                <a:effectLst/>
                <a:latin typeface="Söhne"/>
              </a:rPr>
              <a:t> </a:t>
            </a:r>
            <a:endParaRPr sz="1200" b="1" dirty="0">
              <a:solidFill>
                <a:schemeClr val="tx2"/>
              </a:solidFill>
              <a:latin typeface="Livvic"/>
              <a:ea typeface="Livvic"/>
              <a:cs typeface="Livvic"/>
              <a:sym typeface="Livvic"/>
            </a:endParaRPr>
          </a:p>
        </p:txBody>
      </p:sp>
      <p:cxnSp>
        <p:nvCxnSpPr>
          <p:cNvPr id="1175" name="Google Shape;1175;p37"/>
          <p:cNvCxnSpPr>
            <a:cxnSpLocks/>
          </p:cNvCxnSpPr>
          <p:nvPr/>
        </p:nvCxnSpPr>
        <p:spPr>
          <a:xfrm>
            <a:off x="2287067" y="1888616"/>
            <a:ext cx="725355" cy="0"/>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51057" y="2760857"/>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71699" y="3405556"/>
            <a:ext cx="569011" cy="6517"/>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52212" y="252170"/>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73595" y="410440"/>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60457" y="1418180"/>
            <a:ext cx="5434486" cy="572700"/>
          </a:xfrm>
          <a:prstGeom prst="rect">
            <a:avLst/>
          </a:prstGeom>
          <a:noFill/>
          <a:ln>
            <a:noFill/>
          </a:ln>
        </p:spPr>
        <p:txBody>
          <a:bodyPr spcFirstLastPara="1" wrap="square" lIns="91425" tIns="91425" rIns="91425" bIns="91425" anchor="t" anchorCtr="0">
            <a:noAutofit/>
          </a:bodyPr>
          <a:lstStyle/>
          <a:p>
            <a:pPr lvl="0"/>
            <a:r>
              <a:rPr lang="fr-FR" dirty="0">
                <a:solidFill>
                  <a:schemeClr val="accent2">
                    <a:lumMod val="50000"/>
                  </a:schemeClr>
                </a:solidFill>
                <a:latin typeface="Söhne"/>
                <a:sym typeface="Livvic"/>
              </a:rPr>
              <a:t>Offre la possibilité de s'informer sur l'hôtel et ses services grâce à un menu où l'utilisateur peut sélectionner la question souhaitée pour avoir des réponses.</a:t>
            </a:r>
            <a:endParaRPr dirty="0">
              <a:solidFill>
                <a:schemeClr val="accent2">
                  <a:lumMod val="50000"/>
                </a:schemeClr>
              </a:solidFill>
              <a:latin typeface="Söhne"/>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60457" y="2471272"/>
            <a:ext cx="549402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à l’admin de gérer les réservations, les commentaires, les personnels, les services .</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160457" y="3150463"/>
            <a:ext cx="6256020" cy="523220"/>
          </a:xfrm>
          <a:prstGeom prst="rect">
            <a:avLst/>
          </a:prstGeom>
          <a:noFill/>
        </p:spPr>
        <p:txBody>
          <a:bodyPr wrap="square" rtlCol="0">
            <a:spAutoFit/>
          </a:bodyPr>
          <a:lstStyle/>
          <a:p>
            <a:r>
              <a:rPr lang="fr-FR" b="0" i="0" dirty="0">
                <a:solidFill>
                  <a:schemeClr val="accent2">
                    <a:lumMod val="50000"/>
                  </a:schemeClr>
                </a:solidFill>
                <a:effectLst/>
                <a:latin typeface="Söhne"/>
              </a:rPr>
              <a:t>Effectuer une recherche pour afficher les disponibilités des chambres </a:t>
            </a:r>
          </a:p>
          <a:p>
            <a:r>
              <a:rPr lang="fr-FR" b="0" i="0" dirty="0">
                <a:solidFill>
                  <a:schemeClr val="accent2">
                    <a:lumMod val="50000"/>
                  </a:schemeClr>
                </a:solidFill>
                <a:effectLst/>
                <a:latin typeface="Söhne"/>
              </a:rPr>
              <a:t>en temps que vous choisissez.</a:t>
            </a:r>
            <a:endParaRPr lang="de-DE" dirty="0">
              <a:solidFill>
                <a:schemeClr val="accent2">
                  <a:lumMod val="50000"/>
                </a:schemeClr>
              </a:solidFill>
            </a:endParaRPr>
          </a:p>
        </p:txBody>
      </p:sp>
    </p:spTree>
    <p:extLst>
      <p:ext uri="{BB962C8B-B14F-4D97-AF65-F5344CB8AC3E}">
        <p14:creationId xmlns:p14="http://schemas.microsoft.com/office/powerpoint/2010/main" val="38659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8"/>
                                        </p:tgtEl>
                                        <p:attrNameLst>
                                          <p:attrName>style.visibility</p:attrName>
                                        </p:attrNameLst>
                                      </p:cBhvr>
                                      <p:to>
                                        <p:strVal val="visible"/>
                                      </p:to>
                                    </p:set>
                                    <p:animEffect transition="in" filter="fade">
                                      <p:cBhvr>
                                        <p:cTn id="10" dur="500"/>
                                        <p:tgtEl>
                                          <p:spTgt spid="1158"/>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61"/>
                                        </p:tgtEl>
                                        <p:attrNameLst>
                                          <p:attrName>style.visibility</p:attrName>
                                        </p:attrNameLst>
                                      </p:cBhvr>
                                      <p:to>
                                        <p:strVal val="visible"/>
                                      </p:to>
                                    </p:set>
                                    <p:animEffect transition="in" filter="fade">
                                      <p:cBhvr>
                                        <p:cTn id="33" dur="500"/>
                                        <p:tgtEl>
                                          <p:spTgt spid="11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67"/>
                                        </p:tgtEl>
                                        <p:attrNameLst>
                                          <p:attrName>style.visibility</p:attrName>
                                        </p:attrNameLst>
                                      </p:cBhvr>
                                      <p:to>
                                        <p:strVal val="visible"/>
                                      </p:to>
                                    </p:set>
                                    <p:animEffect transition="in" filter="fade">
                                      <p:cBhvr>
                                        <p:cTn id="48" dur="500"/>
                                        <p:tgtEl>
                                          <p:spTgt spid="11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1" end="1"/>
                                            </p:txEl>
                                          </p:spTgt>
                                        </p:tgtEl>
                                        <p:attrNameLst>
                                          <p:attrName>style.visibility</p:attrName>
                                        </p:attrNameLst>
                                      </p:cBhvr>
                                      <p:to>
                                        <p:strVal val="visible"/>
                                      </p:to>
                                    </p:set>
                                    <p:animEffect transition="in" filter="fade">
                                      <p:cBhvr>
                                        <p:cTn id="6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61" grpId="0"/>
      <p:bldP spid="1167"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5;p28">
            <a:extLst>
              <a:ext uri="{FF2B5EF4-FFF2-40B4-BE49-F238E27FC236}">
                <a16:creationId xmlns:a16="http://schemas.microsoft.com/office/drawing/2014/main" id="{6EB6720F-3053-47B6-B4CF-DD12527EDA9F}"/>
              </a:ext>
            </a:extLst>
          </p:cNvPr>
          <p:cNvSpPr txBox="1"/>
          <p:nvPr/>
        </p:nvSpPr>
        <p:spPr>
          <a:xfrm>
            <a:off x="2992434"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Visiteur</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30B75E1D-734F-41E1-BFCA-FCFC4AA0992C}"/>
              </a:ext>
            </a:extLst>
          </p:cNvPr>
          <p:cNvCxnSpPr>
            <a:cxnSpLocks/>
            <a:stCxn id="4" idx="3"/>
          </p:cNvCxnSpPr>
          <p:nvPr/>
        </p:nvCxnSpPr>
        <p:spPr>
          <a:xfrm>
            <a:off x="6172734"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47330343-9901-4B34-BAB9-07A000633A31}"/>
              </a:ext>
            </a:extLst>
          </p:cNvPr>
          <p:cNvCxnSpPr>
            <a:cxnSpLocks/>
            <a:stCxn id="4" idx="2"/>
          </p:cNvCxnSpPr>
          <p:nvPr/>
        </p:nvCxnSpPr>
        <p:spPr>
          <a:xfrm>
            <a:off x="4582584"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C3A6F7FA-99C8-4CA2-9BAE-CB7566CF7787}"/>
              </a:ext>
            </a:extLst>
          </p:cNvPr>
          <p:cNvCxnSpPr>
            <a:cxnSpLocks/>
            <a:stCxn id="4" idx="1"/>
          </p:cNvCxnSpPr>
          <p:nvPr/>
        </p:nvCxnSpPr>
        <p:spPr>
          <a:xfrm rot="10800000" flipV="1">
            <a:off x="1782614"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25" name="Google Shape;1158;p37">
            <a:extLst>
              <a:ext uri="{FF2B5EF4-FFF2-40B4-BE49-F238E27FC236}">
                <a16:creationId xmlns:a16="http://schemas.microsoft.com/office/drawing/2014/main" id="{0054509C-FF9B-4986-9BD5-B365EC47060E}"/>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26" name="Google Shape;440;p23">
            <a:extLst>
              <a:ext uri="{FF2B5EF4-FFF2-40B4-BE49-F238E27FC236}">
                <a16:creationId xmlns:a16="http://schemas.microsoft.com/office/drawing/2014/main" id="{04D838DB-5E3B-47A6-840C-D104AA2E2D51}"/>
              </a:ext>
            </a:extLst>
          </p:cNvPr>
          <p:cNvGrpSpPr/>
          <p:nvPr/>
        </p:nvGrpSpPr>
        <p:grpSpPr>
          <a:xfrm rot="2451309">
            <a:off x="340963" y="340159"/>
            <a:ext cx="852242" cy="572700"/>
            <a:chOff x="5661974" y="2412111"/>
            <a:chExt cx="927350" cy="641875"/>
          </a:xfrm>
        </p:grpSpPr>
        <p:sp>
          <p:nvSpPr>
            <p:cNvPr id="27" name="Google Shape;431;p23">
              <a:extLst>
                <a:ext uri="{FF2B5EF4-FFF2-40B4-BE49-F238E27FC236}">
                  <a16:creationId xmlns:a16="http://schemas.microsoft.com/office/drawing/2014/main" id="{3E9EBA0B-32AE-44E5-BE3E-93E36A2A09A4}"/>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1;p23">
              <a:extLst>
                <a:ext uri="{FF2B5EF4-FFF2-40B4-BE49-F238E27FC236}">
                  <a16:creationId xmlns:a16="http://schemas.microsoft.com/office/drawing/2014/main" id="{0FF0D317-477F-4ABE-8234-FCD7CD7E10A0}"/>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29" name="Google Shape;458;p23">
            <a:extLst>
              <a:ext uri="{FF2B5EF4-FFF2-40B4-BE49-F238E27FC236}">
                <a16:creationId xmlns:a16="http://schemas.microsoft.com/office/drawing/2014/main" id="{0B6E3D17-3608-4D7B-AE86-E6F14B4D7CB9}"/>
              </a:ext>
            </a:extLst>
          </p:cNvPr>
          <p:cNvGrpSpPr/>
          <p:nvPr/>
        </p:nvGrpSpPr>
        <p:grpSpPr>
          <a:xfrm>
            <a:off x="544518" y="527315"/>
            <a:ext cx="324145" cy="324172"/>
            <a:chOff x="3497300" y="3955025"/>
            <a:chExt cx="295375" cy="295400"/>
          </a:xfrm>
        </p:grpSpPr>
        <p:sp>
          <p:nvSpPr>
            <p:cNvPr id="30" name="Google Shape;459;p23">
              <a:extLst>
                <a:ext uri="{FF2B5EF4-FFF2-40B4-BE49-F238E27FC236}">
                  <a16:creationId xmlns:a16="http://schemas.microsoft.com/office/drawing/2014/main" id="{10BA4FF9-C45D-4774-AAFA-31C48059B8F4}"/>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0;p23">
              <a:extLst>
                <a:ext uri="{FF2B5EF4-FFF2-40B4-BE49-F238E27FC236}">
                  <a16:creationId xmlns:a16="http://schemas.microsoft.com/office/drawing/2014/main" id="{797CE18B-A872-4059-B88B-C1A457CC5E69}"/>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1;p23">
              <a:extLst>
                <a:ext uri="{FF2B5EF4-FFF2-40B4-BE49-F238E27FC236}">
                  <a16:creationId xmlns:a16="http://schemas.microsoft.com/office/drawing/2014/main" id="{3C4E7DFB-5BBF-4138-8397-D858A221AA4C}"/>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ZoneTexte 32">
            <a:extLst>
              <a:ext uri="{FF2B5EF4-FFF2-40B4-BE49-F238E27FC236}">
                <a16:creationId xmlns:a16="http://schemas.microsoft.com/office/drawing/2014/main" id="{69A49A20-656D-48B6-8C84-7D7A86459D83}"/>
              </a:ext>
            </a:extLst>
          </p:cNvPr>
          <p:cNvSpPr txBox="1"/>
          <p:nvPr/>
        </p:nvSpPr>
        <p:spPr>
          <a:xfrm>
            <a:off x="257465" y="3157816"/>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Recherche de disponibilité</a:t>
            </a:r>
          </a:p>
        </p:txBody>
      </p:sp>
      <p:sp>
        <p:nvSpPr>
          <p:cNvPr id="34" name="ZoneTexte 33">
            <a:extLst>
              <a:ext uri="{FF2B5EF4-FFF2-40B4-BE49-F238E27FC236}">
                <a16:creationId xmlns:a16="http://schemas.microsoft.com/office/drawing/2014/main" id="{EB172E53-6717-4B2D-A755-7DA92F68C49B}"/>
              </a:ext>
            </a:extLst>
          </p:cNvPr>
          <p:cNvSpPr txBox="1"/>
          <p:nvPr/>
        </p:nvSpPr>
        <p:spPr>
          <a:xfrm>
            <a:off x="6165300" y="3157815"/>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Réservation en ligne </a:t>
            </a:r>
          </a:p>
        </p:txBody>
      </p:sp>
      <p:sp>
        <p:nvSpPr>
          <p:cNvPr id="35" name="ZoneTexte 34">
            <a:extLst>
              <a:ext uri="{FF2B5EF4-FFF2-40B4-BE49-F238E27FC236}">
                <a16:creationId xmlns:a16="http://schemas.microsoft.com/office/drawing/2014/main" id="{ECD67428-6FAF-4EDA-9D30-424FE89FB588}"/>
              </a:ext>
            </a:extLst>
          </p:cNvPr>
          <p:cNvSpPr txBox="1"/>
          <p:nvPr/>
        </p:nvSpPr>
        <p:spPr>
          <a:xfrm>
            <a:off x="3315292" y="3154527"/>
            <a:ext cx="2850008" cy="954107"/>
          </a:xfrm>
          <a:prstGeom prst="rect">
            <a:avLst/>
          </a:prstGeom>
          <a:noFill/>
        </p:spPr>
        <p:txBody>
          <a:bodyPr wrap="square" rtlCol="0">
            <a:spAutoFit/>
          </a:bodyPr>
          <a:lstStyle/>
          <a:p>
            <a:pPr algn="ctr"/>
            <a:r>
              <a:rPr lang="fr-FR" dirty="0">
                <a:solidFill>
                  <a:schemeClr val="accent2">
                    <a:lumMod val="50000"/>
                  </a:schemeClr>
                </a:solidFill>
                <a:latin typeface="Söhne"/>
              </a:rPr>
              <a:t>Galerie de photos </a:t>
            </a:r>
          </a:p>
          <a:p>
            <a:pPr algn="ctr"/>
            <a:r>
              <a:rPr lang="fr-FR" dirty="0">
                <a:solidFill>
                  <a:schemeClr val="accent2">
                    <a:lumMod val="50000"/>
                  </a:schemeClr>
                </a:solidFill>
                <a:latin typeface="Söhne"/>
              </a:rPr>
              <a:t>+</a:t>
            </a:r>
          </a:p>
          <a:p>
            <a:pPr algn="ctr"/>
            <a:r>
              <a:rPr lang="fr-FR" dirty="0">
                <a:solidFill>
                  <a:schemeClr val="accent2">
                    <a:lumMod val="50000"/>
                  </a:schemeClr>
                </a:solidFill>
                <a:latin typeface="Söhne"/>
              </a:rPr>
              <a:t>Descriptions détaillées des chambres et leurs tarifs</a:t>
            </a:r>
          </a:p>
        </p:txBody>
      </p:sp>
    </p:spTree>
    <p:extLst>
      <p:ext uri="{BB962C8B-B14F-4D97-AF65-F5344CB8AC3E}">
        <p14:creationId xmlns:p14="http://schemas.microsoft.com/office/powerpoint/2010/main" val="40996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5;p28">
            <a:extLst>
              <a:ext uri="{FF2B5EF4-FFF2-40B4-BE49-F238E27FC236}">
                <a16:creationId xmlns:a16="http://schemas.microsoft.com/office/drawing/2014/main" id="{564F29B8-11D4-4FA5-8AB6-C5B7FED22491}"/>
              </a:ext>
            </a:extLst>
          </p:cNvPr>
          <p:cNvSpPr txBox="1"/>
          <p:nvPr/>
        </p:nvSpPr>
        <p:spPr>
          <a:xfrm>
            <a:off x="2985000"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Client</a:t>
            </a:r>
            <a:endParaRPr sz="2400" dirty="0">
              <a:solidFill>
                <a:schemeClr val="dk1"/>
              </a:solidFill>
              <a:latin typeface="Carter One"/>
              <a:ea typeface="Carter One"/>
              <a:cs typeface="Carter One"/>
              <a:sym typeface="Carter One"/>
            </a:endParaRPr>
          </a:p>
        </p:txBody>
      </p:sp>
      <p:cxnSp>
        <p:nvCxnSpPr>
          <p:cNvPr id="4" name="Google Shape;626;p28">
            <a:extLst>
              <a:ext uri="{FF2B5EF4-FFF2-40B4-BE49-F238E27FC236}">
                <a16:creationId xmlns:a16="http://schemas.microsoft.com/office/drawing/2014/main" id="{A95C3D9A-7706-41A7-A7CA-62C3FF9E637E}"/>
              </a:ext>
            </a:extLst>
          </p:cNvPr>
          <p:cNvCxnSpPr>
            <a:cxnSpLocks/>
            <a:stCxn id="3" idx="3"/>
          </p:cNvCxnSpPr>
          <p:nvPr/>
        </p:nvCxnSpPr>
        <p:spPr>
          <a:xfrm>
            <a:off x="6165300"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5" name="Google Shape;628;p28">
            <a:extLst>
              <a:ext uri="{FF2B5EF4-FFF2-40B4-BE49-F238E27FC236}">
                <a16:creationId xmlns:a16="http://schemas.microsoft.com/office/drawing/2014/main" id="{803B59B0-A8C5-428D-BACC-F217059A1191}"/>
              </a:ext>
            </a:extLst>
          </p:cNvPr>
          <p:cNvCxnSpPr>
            <a:cxnSpLocks/>
            <a:stCxn id="3" idx="2"/>
          </p:cNvCxnSpPr>
          <p:nvPr/>
        </p:nvCxnSpPr>
        <p:spPr>
          <a:xfrm>
            <a:off x="4575150"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 name="Google Shape;630;p28">
            <a:extLst>
              <a:ext uri="{FF2B5EF4-FFF2-40B4-BE49-F238E27FC236}">
                <a16:creationId xmlns:a16="http://schemas.microsoft.com/office/drawing/2014/main" id="{F6BF26DA-8E26-4C6F-91A6-D60B7D070C25}"/>
              </a:ext>
            </a:extLst>
          </p:cNvPr>
          <p:cNvCxnSpPr>
            <a:cxnSpLocks/>
            <a:stCxn id="3" idx="1"/>
          </p:cNvCxnSpPr>
          <p:nvPr/>
        </p:nvCxnSpPr>
        <p:spPr>
          <a:xfrm rot="10800000" flipV="1">
            <a:off x="1775180"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7" name="Google Shape;1158;p37">
            <a:extLst>
              <a:ext uri="{FF2B5EF4-FFF2-40B4-BE49-F238E27FC236}">
                <a16:creationId xmlns:a16="http://schemas.microsoft.com/office/drawing/2014/main" id="{5DE29F90-040F-4E73-AB3C-9BBCEF57724B}"/>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8" name="Google Shape;440;p23">
            <a:extLst>
              <a:ext uri="{FF2B5EF4-FFF2-40B4-BE49-F238E27FC236}">
                <a16:creationId xmlns:a16="http://schemas.microsoft.com/office/drawing/2014/main" id="{44A565AD-854F-4F91-8939-FE9C7FA7F90B}"/>
              </a:ext>
            </a:extLst>
          </p:cNvPr>
          <p:cNvGrpSpPr/>
          <p:nvPr/>
        </p:nvGrpSpPr>
        <p:grpSpPr>
          <a:xfrm rot="2451309">
            <a:off x="340963" y="340159"/>
            <a:ext cx="852242" cy="572700"/>
            <a:chOff x="5661974" y="2412111"/>
            <a:chExt cx="927350" cy="641875"/>
          </a:xfrm>
        </p:grpSpPr>
        <p:sp>
          <p:nvSpPr>
            <p:cNvPr id="9" name="Google Shape;431;p23">
              <a:extLst>
                <a:ext uri="{FF2B5EF4-FFF2-40B4-BE49-F238E27FC236}">
                  <a16:creationId xmlns:a16="http://schemas.microsoft.com/office/drawing/2014/main" id="{934ECED9-7114-4A31-97A5-7944749E7062}"/>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23">
              <a:extLst>
                <a:ext uri="{FF2B5EF4-FFF2-40B4-BE49-F238E27FC236}">
                  <a16:creationId xmlns:a16="http://schemas.microsoft.com/office/drawing/2014/main" id="{FDF9A6EB-F372-431C-B91E-68EE80CCA71D}"/>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11" name="Google Shape;458;p23">
            <a:extLst>
              <a:ext uri="{FF2B5EF4-FFF2-40B4-BE49-F238E27FC236}">
                <a16:creationId xmlns:a16="http://schemas.microsoft.com/office/drawing/2014/main" id="{46F6D6B5-8192-4ECC-8EE2-204FAEB7B2DB}"/>
              </a:ext>
            </a:extLst>
          </p:cNvPr>
          <p:cNvGrpSpPr/>
          <p:nvPr/>
        </p:nvGrpSpPr>
        <p:grpSpPr>
          <a:xfrm>
            <a:off x="544518" y="527315"/>
            <a:ext cx="324145" cy="324172"/>
            <a:chOff x="3497300" y="3955025"/>
            <a:chExt cx="295375" cy="295400"/>
          </a:xfrm>
        </p:grpSpPr>
        <p:sp>
          <p:nvSpPr>
            <p:cNvPr id="12" name="Google Shape;459;p23">
              <a:extLst>
                <a:ext uri="{FF2B5EF4-FFF2-40B4-BE49-F238E27FC236}">
                  <a16:creationId xmlns:a16="http://schemas.microsoft.com/office/drawing/2014/main" id="{62966091-FD3E-4621-BAAF-D888C4424CC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23">
              <a:extLst>
                <a:ext uri="{FF2B5EF4-FFF2-40B4-BE49-F238E27FC236}">
                  <a16:creationId xmlns:a16="http://schemas.microsoft.com/office/drawing/2014/main" id="{8F0A7A46-4BFC-40B5-A815-BBF75BB42DBE}"/>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23">
              <a:extLst>
                <a:ext uri="{FF2B5EF4-FFF2-40B4-BE49-F238E27FC236}">
                  <a16:creationId xmlns:a16="http://schemas.microsoft.com/office/drawing/2014/main" id="{B6924544-6CA1-4197-9C18-603C458798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ZoneTexte 14">
            <a:extLst>
              <a:ext uri="{FF2B5EF4-FFF2-40B4-BE49-F238E27FC236}">
                <a16:creationId xmlns:a16="http://schemas.microsoft.com/office/drawing/2014/main" id="{35E58E60-47E1-4178-B5B8-9C8EF4A7341E}"/>
              </a:ext>
            </a:extLst>
          </p:cNvPr>
          <p:cNvSpPr txBox="1"/>
          <p:nvPr/>
        </p:nvSpPr>
        <p:spPr>
          <a:xfrm>
            <a:off x="257465" y="3157816"/>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Historique des réservations</a:t>
            </a:r>
          </a:p>
        </p:txBody>
      </p:sp>
      <p:sp>
        <p:nvSpPr>
          <p:cNvPr id="16" name="ZoneTexte 15">
            <a:extLst>
              <a:ext uri="{FF2B5EF4-FFF2-40B4-BE49-F238E27FC236}">
                <a16:creationId xmlns:a16="http://schemas.microsoft.com/office/drawing/2014/main" id="{90C96F50-94AF-42D1-A779-B7D0C4639370}"/>
              </a:ext>
            </a:extLst>
          </p:cNvPr>
          <p:cNvSpPr txBox="1"/>
          <p:nvPr/>
        </p:nvSpPr>
        <p:spPr>
          <a:xfrm>
            <a:off x="6165300" y="3157815"/>
            <a:ext cx="2850008" cy="523220"/>
          </a:xfrm>
          <a:prstGeom prst="rect">
            <a:avLst/>
          </a:prstGeom>
          <a:noFill/>
        </p:spPr>
        <p:txBody>
          <a:bodyPr wrap="square" rtlCol="0">
            <a:spAutoFit/>
          </a:bodyPr>
          <a:lstStyle/>
          <a:p>
            <a:pPr algn="ctr"/>
            <a:r>
              <a:rPr lang="fr-FR" dirty="0">
                <a:solidFill>
                  <a:schemeClr val="accent2">
                    <a:lumMod val="50000"/>
                  </a:schemeClr>
                </a:solidFill>
                <a:latin typeface="Söhne"/>
              </a:rPr>
              <a:t>Profit des points gagnés pour chaque réservation</a:t>
            </a:r>
          </a:p>
        </p:txBody>
      </p:sp>
      <p:sp>
        <p:nvSpPr>
          <p:cNvPr id="17" name="ZoneTexte 16">
            <a:extLst>
              <a:ext uri="{FF2B5EF4-FFF2-40B4-BE49-F238E27FC236}">
                <a16:creationId xmlns:a16="http://schemas.microsoft.com/office/drawing/2014/main" id="{301A22B9-DEC6-448E-8A5F-596A4670B333}"/>
              </a:ext>
            </a:extLst>
          </p:cNvPr>
          <p:cNvSpPr txBox="1"/>
          <p:nvPr/>
        </p:nvSpPr>
        <p:spPr>
          <a:xfrm>
            <a:off x="3315292" y="3154527"/>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Visualisation du profil</a:t>
            </a:r>
          </a:p>
        </p:txBody>
      </p:sp>
    </p:spTree>
    <p:extLst>
      <p:ext uri="{BB962C8B-B14F-4D97-AF65-F5344CB8AC3E}">
        <p14:creationId xmlns:p14="http://schemas.microsoft.com/office/powerpoint/2010/main" val="686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5;p28">
            <a:extLst>
              <a:ext uri="{FF2B5EF4-FFF2-40B4-BE49-F238E27FC236}">
                <a16:creationId xmlns:a16="http://schemas.microsoft.com/office/drawing/2014/main" id="{103F9F99-0C5D-4043-A429-217B8CF6F077}"/>
              </a:ext>
            </a:extLst>
          </p:cNvPr>
          <p:cNvSpPr txBox="1"/>
          <p:nvPr/>
        </p:nvSpPr>
        <p:spPr>
          <a:xfrm>
            <a:off x="2985000"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Admin</a:t>
            </a:r>
            <a:endParaRPr sz="2400" dirty="0">
              <a:solidFill>
                <a:schemeClr val="dk1"/>
              </a:solidFill>
              <a:latin typeface="Carter One"/>
              <a:ea typeface="Carter One"/>
              <a:cs typeface="Carter One"/>
              <a:sym typeface="Carter One"/>
            </a:endParaRPr>
          </a:p>
        </p:txBody>
      </p:sp>
      <p:cxnSp>
        <p:nvCxnSpPr>
          <p:cNvPr id="4" name="Google Shape;626;p28">
            <a:extLst>
              <a:ext uri="{FF2B5EF4-FFF2-40B4-BE49-F238E27FC236}">
                <a16:creationId xmlns:a16="http://schemas.microsoft.com/office/drawing/2014/main" id="{3C6ABA7F-C491-4914-B309-D4AD4C1B102D}"/>
              </a:ext>
            </a:extLst>
          </p:cNvPr>
          <p:cNvCxnSpPr>
            <a:cxnSpLocks/>
            <a:stCxn id="3" idx="3"/>
          </p:cNvCxnSpPr>
          <p:nvPr/>
        </p:nvCxnSpPr>
        <p:spPr>
          <a:xfrm>
            <a:off x="6165300"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5" name="Google Shape;628;p28">
            <a:extLst>
              <a:ext uri="{FF2B5EF4-FFF2-40B4-BE49-F238E27FC236}">
                <a16:creationId xmlns:a16="http://schemas.microsoft.com/office/drawing/2014/main" id="{00830B48-FE28-4774-80A0-7680BDDE2663}"/>
              </a:ext>
            </a:extLst>
          </p:cNvPr>
          <p:cNvCxnSpPr>
            <a:cxnSpLocks/>
            <a:stCxn id="3" idx="2"/>
          </p:cNvCxnSpPr>
          <p:nvPr/>
        </p:nvCxnSpPr>
        <p:spPr>
          <a:xfrm>
            <a:off x="4575150"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 name="Google Shape;630;p28">
            <a:extLst>
              <a:ext uri="{FF2B5EF4-FFF2-40B4-BE49-F238E27FC236}">
                <a16:creationId xmlns:a16="http://schemas.microsoft.com/office/drawing/2014/main" id="{230A60EB-C579-4F34-B2E7-62EF4BF91822}"/>
              </a:ext>
            </a:extLst>
          </p:cNvPr>
          <p:cNvCxnSpPr>
            <a:cxnSpLocks/>
            <a:stCxn id="3" idx="1"/>
          </p:cNvCxnSpPr>
          <p:nvPr/>
        </p:nvCxnSpPr>
        <p:spPr>
          <a:xfrm rot="10800000" flipV="1">
            <a:off x="1775180"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7" name="Google Shape;1158;p37">
            <a:extLst>
              <a:ext uri="{FF2B5EF4-FFF2-40B4-BE49-F238E27FC236}">
                <a16:creationId xmlns:a16="http://schemas.microsoft.com/office/drawing/2014/main" id="{835EFF9C-E2A6-4263-B6DD-CB199AAAEE8C}"/>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8" name="Google Shape;440;p23">
            <a:extLst>
              <a:ext uri="{FF2B5EF4-FFF2-40B4-BE49-F238E27FC236}">
                <a16:creationId xmlns:a16="http://schemas.microsoft.com/office/drawing/2014/main" id="{4C452BF1-8E34-486F-B50B-254D792B1AFA}"/>
              </a:ext>
            </a:extLst>
          </p:cNvPr>
          <p:cNvGrpSpPr/>
          <p:nvPr/>
        </p:nvGrpSpPr>
        <p:grpSpPr>
          <a:xfrm rot="2451309">
            <a:off x="340963" y="340159"/>
            <a:ext cx="852242" cy="572700"/>
            <a:chOff x="5661974" y="2412111"/>
            <a:chExt cx="927350" cy="641875"/>
          </a:xfrm>
        </p:grpSpPr>
        <p:sp>
          <p:nvSpPr>
            <p:cNvPr id="9" name="Google Shape;431;p23">
              <a:extLst>
                <a:ext uri="{FF2B5EF4-FFF2-40B4-BE49-F238E27FC236}">
                  <a16:creationId xmlns:a16="http://schemas.microsoft.com/office/drawing/2014/main" id="{53D4DAF9-4322-4A73-9DE6-BC2071879FE5}"/>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23">
              <a:extLst>
                <a:ext uri="{FF2B5EF4-FFF2-40B4-BE49-F238E27FC236}">
                  <a16:creationId xmlns:a16="http://schemas.microsoft.com/office/drawing/2014/main" id="{AD5C90FD-9769-41BD-98A4-7FFD03D70AE4}"/>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11" name="Google Shape;458;p23">
            <a:extLst>
              <a:ext uri="{FF2B5EF4-FFF2-40B4-BE49-F238E27FC236}">
                <a16:creationId xmlns:a16="http://schemas.microsoft.com/office/drawing/2014/main" id="{705ECE22-30E3-4FE9-A1D8-ADC5C7A50C8B}"/>
              </a:ext>
            </a:extLst>
          </p:cNvPr>
          <p:cNvGrpSpPr/>
          <p:nvPr/>
        </p:nvGrpSpPr>
        <p:grpSpPr>
          <a:xfrm>
            <a:off x="544518" y="527315"/>
            <a:ext cx="324145" cy="324172"/>
            <a:chOff x="3497300" y="3955025"/>
            <a:chExt cx="295375" cy="295400"/>
          </a:xfrm>
        </p:grpSpPr>
        <p:sp>
          <p:nvSpPr>
            <p:cNvPr id="12" name="Google Shape;459;p23">
              <a:extLst>
                <a:ext uri="{FF2B5EF4-FFF2-40B4-BE49-F238E27FC236}">
                  <a16:creationId xmlns:a16="http://schemas.microsoft.com/office/drawing/2014/main" id="{69A6FBC8-0462-4B14-9C7C-5618F0D4A03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23">
              <a:extLst>
                <a:ext uri="{FF2B5EF4-FFF2-40B4-BE49-F238E27FC236}">
                  <a16:creationId xmlns:a16="http://schemas.microsoft.com/office/drawing/2014/main" id="{98F816D4-F375-4E64-A467-E43C5A77040A}"/>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23">
              <a:extLst>
                <a:ext uri="{FF2B5EF4-FFF2-40B4-BE49-F238E27FC236}">
                  <a16:creationId xmlns:a16="http://schemas.microsoft.com/office/drawing/2014/main" id="{94C69D89-BDA7-413F-8120-8CBEF2202C15}"/>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ZoneTexte 14">
            <a:extLst>
              <a:ext uri="{FF2B5EF4-FFF2-40B4-BE49-F238E27FC236}">
                <a16:creationId xmlns:a16="http://schemas.microsoft.com/office/drawing/2014/main" id="{8323E0EE-25D3-433D-A4BA-13AF470903FD}"/>
              </a:ext>
            </a:extLst>
          </p:cNvPr>
          <p:cNvSpPr txBox="1"/>
          <p:nvPr/>
        </p:nvSpPr>
        <p:spPr>
          <a:xfrm>
            <a:off x="257465" y="3157816"/>
            <a:ext cx="2850008" cy="523220"/>
          </a:xfrm>
          <a:prstGeom prst="rect">
            <a:avLst/>
          </a:prstGeom>
          <a:noFill/>
        </p:spPr>
        <p:txBody>
          <a:bodyPr wrap="square" rtlCol="0">
            <a:spAutoFit/>
          </a:bodyPr>
          <a:lstStyle/>
          <a:p>
            <a:pPr algn="ctr"/>
            <a:r>
              <a:rPr lang="fr-FR" dirty="0">
                <a:solidFill>
                  <a:schemeClr val="accent2">
                    <a:lumMod val="50000"/>
                  </a:schemeClr>
                </a:solidFill>
                <a:latin typeface="Söhne"/>
              </a:rPr>
              <a:t>Gestion des réservations et des chambres</a:t>
            </a:r>
          </a:p>
        </p:txBody>
      </p:sp>
      <p:sp>
        <p:nvSpPr>
          <p:cNvPr id="16" name="ZoneTexte 15">
            <a:extLst>
              <a:ext uri="{FF2B5EF4-FFF2-40B4-BE49-F238E27FC236}">
                <a16:creationId xmlns:a16="http://schemas.microsoft.com/office/drawing/2014/main" id="{5FBD9C77-0D53-4750-9BF7-8F5A23376CD0}"/>
              </a:ext>
            </a:extLst>
          </p:cNvPr>
          <p:cNvSpPr txBox="1"/>
          <p:nvPr/>
        </p:nvSpPr>
        <p:spPr>
          <a:xfrm>
            <a:off x="6165300" y="3157815"/>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Gestion des commentaires</a:t>
            </a:r>
          </a:p>
        </p:txBody>
      </p:sp>
      <p:sp>
        <p:nvSpPr>
          <p:cNvPr id="17" name="ZoneTexte 16">
            <a:extLst>
              <a:ext uri="{FF2B5EF4-FFF2-40B4-BE49-F238E27FC236}">
                <a16:creationId xmlns:a16="http://schemas.microsoft.com/office/drawing/2014/main" id="{AB5E8D17-2ED1-4DF2-8F8B-29DCC7CEC858}"/>
              </a:ext>
            </a:extLst>
          </p:cNvPr>
          <p:cNvSpPr txBox="1"/>
          <p:nvPr/>
        </p:nvSpPr>
        <p:spPr>
          <a:xfrm>
            <a:off x="3315292" y="3154527"/>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Gestion du stock et des personnels</a:t>
            </a:r>
          </a:p>
        </p:txBody>
      </p:sp>
    </p:spTree>
    <p:extLst>
      <p:ext uri="{BB962C8B-B14F-4D97-AF65-F5344CB8AC3E}">
        <p14:creationId xmlns:p14="http://schemas.microsoft.com/office/powerpoint/2010/main" val="230901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40"/>
          <p:cNvSpPr txBox="1">
            <a:spLocks noGrp="1"/>
          </p:cNvSpPr>
          <p:nvPr>
            <p:ph type="title"/>
          </p:nvPr>
        </p:nvSpPr>
        <p:spPr>
          <a:xfrm>
            <a:off x="1259618" y="56574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Benchmarking </a:t>
            </a:r>
            <a:r>
              <a:rPr lang="en-ZA" sz="2000" dirty="0"/>
              <a:t> :</a:t>
            </a:r>
            <a:endParaRPr sz="2000" dirty="0"/>
          </a:p>
        </p:txBody>
      </p:sp>
      <p:graphicFrame>
        <p:nvGraphicFramePr>
          <p:cNvPr id="1258" name="Google Shape;1258;p40"/>
          <p:cNvGraphicFramePr/>
          <p:nvPr>
            <p:extLst>
              <p:ext uri="{D42A27DB-BD31-4B8C-83A1-F6EECF244321}">
                <p14:modId xmlns:p14="http://schemas.microsoft.com/office/powerpoint/2010/main" val="3317278910"/>
              </p:ext>
            </p:extLst>
          </p:nvPr>
        </p:nvGraphicFramePr>
        <p:xfrm>
          <a:off x="441023" y="1294970"/>
          <a:ext cx="8509002" cy="3700910"/>
        </p:xfrm>
        <a:graphic>
          <a:graphicData uri="http://schemas.openxmlformats.org/drawingml/2006/table">
            <a:tbl>
              <a:tblPr>
                <a:noFill/>
                <a:tableStyleId>{DF79ADD3-DA13-497F-A6A2-658DB7F3AE1A}</a:tableStyleId>
              </a:tblPr>
              <a:tblGrid>
                <a:gridCol w="447977">
                  <a:extLst>
                    <a:ext uri="{9D8B030D-6E8A-4147-A177-3AD203B41FA5}">
                      <a16:colId xmlns:a16="http://schemas.microsoft.com/office/drawing/2014/main" val="20000"/>
                    </a:ext>
                  </a:extLst>
                </a:gridCol>
                <a:gridCol w="1761067">
                  <a:extLst>
                    <a:ext uri="{9D8B030D-6E8A-4147-A177-3AD203B41FA5}">
                      <a16:colId xmlns:a16="http://schemas.microsoft.com/office/drawing/2014/main" val="20001"/>
                    </a:ext>
                  </a:extLst>
                </a:gridCol>
                <a:gridCol w="2048933">
                  <a:extLst>
                    <a:ext uri="{9D8B030D-6E8A-4147-A177-3AD203B41FA5}">
                      <a16:colId xmlns:a16="http://schemas.microsoft.com/office/drawing/2014/main" val="20002"/>
                    </a:ext>
                  </a:extLst>
                </a:gridCol>
                <a:gridCol w="1608667">
                  <a:extLst>
                    <a:ext uri="{9D8B030D-6E8A-4147-A177-3AD203B41FA5}">
                      <a16:colId xmlns:a16="http://schemas.microsoft.com/office/drawing/2014/main" val="20003"/>
                    </a:ext>
                  </a:extLst>
                </a:gridCol>
                <a:gridCol w="2642358">
                  <a:extLst>
                    <a:ext uri="{9D8B030D-6E8A-4147-A177-3AD203B41FA5}">
                      <a16:colId xmlns:a16="http://schemas.microsoft.com/office/drawing/2014/main" val="20004"/>
                    </a:ext>
                  </a:extLst>
                </a:gridCol>
              </a:tblGrid>
              <a:tr h="805400">
                <a:tc gridSpan="2">
                  <a:txBody>
                    <a:bodyPr/>
                    <a:lstStyle/>
                    <a:p>
                      <a:pPr marL="0" lvl="0" indent="0" algn="ctr" rtl="0">
                        <a:spcBef>
                          <a:spcPts val="0"/>
                        </a:spcBef>
                        <a:spcAft>
                          <a:spcPts val="0"/>
                        </a:spcAft>
                        <a:buNone/>
                      </a:pPr>
                      <a:r>
                        <a:rPr lang="en-ZA" sz="1800" b="1" dirty="0">
                          <a:solidFill>
                            <a:schemeClr val="dk1"/>
                          </a:solidFill>
                          <a:latin typeface="Livvic"/>
                          <a:ea typeface="Livvic"/>
                          <a:cs typeface="Livvic"/>
                          <a:sym typeface="Livvic"/>
                        </a:rPr>
                        <a:t>        </a:t>
                      </a:r>
                      <a:r>
                        <a:rPr lang="en-ZA" sz="1800" b="0" i="0" u="none" strike="noStrike" cap="none" dirty="0">
                          <a:solidFill>
                            <a:schemeClr val="accent2">
                              <a:lumMod val="50000"/>
                            </a:schemeClr>
                          </a:solidFill>
                          <a:latin typeface="Oswald SemiBold" panose="00000700000000000000" pitchFamily="2" charset="0"/>
                          <a:ea typeface="Livvic"/>
                          <a:cs typeface="Livvic"/>
                          <a:sym typeface="Livvic"/>
                        </a:rPr>
                        <a:t>Site</a:t>
                      </a:r>
                      <a:r>
                        <a:rPr lang="en-ZA" sz="1800" b="1" dirty="0">
                          <a:solidFill>
                            <a:schemeClr val="accent2">
                              <a:lumMod val="50000"/>
                            </a:schemeClr>
                          </a:solidFill>
                          <a:latin typeface="Livvic"/>
                          <a:ea typeface="Livvic"/>
                          <a:cs typeface="Livvic"/>
                          <a:sym typeface="Livvic"/>
                        </a:rPr>
                        <a:t> </a:t>
                      </a:r>
                      <a:r>
                        <a:rPr lang="en-ZA" sz="1800" b="0" i="0" u="none" strike="noStrike" cap="none" dirty="0">
                          <a:solidFill>
                            <a:schemeClr val="accent2">
                              <a:lumMod val="50000"/>
                            </a:schemeClr>
                          </a:solidFill>
                          <a:latin typeface="Oswald SemiBold" panose="00000700000000000000" pitchFamily="2" charset="0"/>
                          <a:ea typeface="Livvic"/>
                          <a:cs typeface="Livvic"/>
                          <a:sym typeface="Livvic"/>
                        </a:rPr>
                        <a:t>web</a:t>
                      </a:r>
                      <a:endParaRPr sz="1800" b="0" i="0" u="none" strike="noStrike" cap="none" dirty="0">
                        <a:solidFill>
                          <a:schemeClr val="accent2">
                            <a:lumMod val="50000"/>
                          </a:schemeClr>
                        </a:solidFill>
                        <a:latin typeface="Oswald SemiBold" panose="00000700000000000000" pitchFamily="2" charset="0"/>
                        <a:ea typeface="Livvic"/>
                        <a:cs typeface="Livvic"/>
                        <a:sym typeface="Livvic"/>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de-DE"/>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800" dirty="0">
                          <a:solidFill>
                            <a:schemeClr val="accent2">
                              <a:lumMod val="50000"/>
                            </a:schemeClr>
                          </a:solidFill>
                          <a:latin typeface="Oswald SemiBold" panose="00000700000000000000" pitchFamily="2" charset="0"/>
                          <a:ea typeface="Oswald Medium"/>
                          <a:cs typeface="Oswald Medium"/>
                          <a:sym typeface="Oswald Medium"/>
                        </a:rPr>
                        <a:t>Description</a:t>
                      </a: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800" dirty="0">
                          <a:solidFill>
                            <a:schemeClr val="accent2">
                              <a:lumMod val="50000"/>
                            </a:schemeClr>
                          </a:solidFill>
                          <a:effectLst/>
                          <a:latin typeface="Oswald SemiBold" panose="00000700000000000000" pitchFamily="2" charset="0"/>
                          <a:ea typeface="Calibri" panose="020F0502020204030204" pitchFamily="34" charset="0"/>
                          <a:cs typeface="Arial" panose="020B0604020202020204" pitchFamily="34" charset="0"/>
                        </a:rPr>
                        <a:t>Technologies et langages</a:t>
                      </a:r>
                      <a:endParaRPr lang="fr-FR" sz="1000" dirty="0">
                        <a:solidFill>
                          <a:schemeClr val="accent2">
                            <a:lumMod val="50000"/>
                          </a:schemeClr>
                        </a:solidFill>
                        <a:latin typeface="Oswald SemiBold" panose="00000700000000000000" pitchFamily="2" charset="0"/>
                        <a:ea typeface="Oswald Medium"/>
                        <a:cs typeface="Oswald Medium"/>
                        <a:sym typeface="Oswald Medium"/>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ZA" sz="1800" b="0" i="0" u="none" strike="noStrike" cap="none" dirty="0">
                          <a:solidFill>
                            <a:schemeClr val="accent2">
                              <a:lumMod val="50000"/>
                            </a:schemeClr>
                          </a:solidFill>
                          <a:effectLst/>
                          <a:latin typeface="Oswald SemiBold" panose="00000700000000000000" pitchFamily="2" charset="0"/>
                          <a:ea typeface="Livvic"/>
                          <a:cs typeface="Arial" panose="020B0604020202020204" pitchFamily="34" charset="0"/>
                          <a:sym typeface="Livvic"/>
                        </a:rPr>
                        <a:t>Les</a:t>
                      </a:r>
                      <a:r>
                        <a:rPr lang="en-ZA" sz="1600" b="1" dirty="0">
                          <a:solidFill>
                            <a:schemeClr val="dk1"/>
                          </a:solidFill>
                          <a:latin typeface="Livvic"/>
                          <a:ea typeface="Livvic"/>
                          <a:cs typeface="Livvic"/>
                          <a:sym typeface="Livvic"/>
                        </a:rPr>
                        <a:t> </a:t>
                      </a:r>
                      <a:r>
                        <a:rPr lang="en-ZA" sz="1800" b="0" i="0" u="none" strike="noStrike" cap="none" dirty="0">
                          <a:solidFill>
                            <a:schemeClr val="accent2">
                              <a:lumMod val="50000"/>
                            </a:schemeClr>
                          </a:solidFill>
                          <a:effectLst/>
                          <a:latin typeface="Oswald SemiBold" panose="00000700000000000000" pitchFamily="2" charset="0"/>
                          <a:ea typeface="Livvic"/>
                          <a:cs typeface="Arial" panose="020B0604020202020204" pitchFamily="34" charset="0"/>
                          <a:sym typeface="Livvic"/>
                        </a:rPr>
                        <a:t>fonctionnalit</a:t>
                      </a:r>
                      <a:r>
                        <a:rPr lang="fr-FR" sz="1600" b="1" i="0" u="none" strike="noStrike" cap="none" dirty="0">
                          <a:solidFill>
                            <a:schemeClr val="accent2">
                              <a:lumMod val="50000"/>
                            </a:schemeClr>
                          </a:solidFill>
                          <a:effectLst/>
                          <a:latin typeface="Livvic"/>
                          <a:ea typeface="Livvic"/>
                          <a:cs typeface="Arial" panose="020B0604020202020204" pitchFamily="34" charset="0"/>
                          <a:sym typeface="Livvic"/>
                        </a:rPr>
                        <a:t>é</a:t>
                      </a:r>
                      <a:r>
                        <a:rPr lang="en-ZA" sz="1600" b="1" i="0" u="none" strike="noStrike" cap="none" dirty="0">
                          <a:solidFill>
                            <a:schemeClr val="accent2">
                              <a:lumMod val="50000"/>
                            </a:schemeClr>
                          </a:solidFill>
                          <a:effectLst/>
                          <a:latin typeface="Livvic"/>
                          <a:ea typeface="Livvic"/>
                          <a:cs typeface="Arial" panose="020B0604020202020204" pitchFamily="34" charset="0"/>
                          <a:sym typeface="Livvic"/>
                        </a:rPr>
                        <a:t>s</a:t>
                      </a:r>
                      <a:endParaRPr sz="1600" b="1" dirty="0">
                        <a:solidFill>
                          <a:schemeClr val="accent2">
                            <a:lumMod val="50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invoiceninja.com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400" b="0" i="0" u="none" strike="noStrike" cap="none" dirty="0">
                          <a:solidFill>
                            <a:schemeClr val="tx1">
                              <a:lumMod val="75000"/>
                            </a:schemeClr>
                          </a:solidFill>
                          <a:effectLst/>
                          <a:latin typeface="Arial"/>
                          <a:ea typeface="Arial"/>
                          <a:cs typeface="Arial"/>
                          <a:sym typeface="Arial"/>
                        </a:rPr>
                        <a:t>Une plateforme de gestion de facturation en ligne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Création de factures ,Gestion des paiements, Envoi des factures ,Suivi des dépenses…</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tastyigniter.com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fr-FR" sz="1400" b="0" i="0" u="none" strike="noStrike" cap="none" dirty="0">
                          <a:solidFill>
                            <a:schemeClr val="tx1">
                              <a:lumMod val="75000"/>
                            </a:schemeClr>
                          </a:solidFill>
                          <a:effectLst/>
                          <a:latin typeface="Arial"/>
                          <a:ea typeface="Arial"/>
                          <a:cs typeface="Arial"/>
                          <a:sym typeface="Arial"/>
                        </a:rPr>
                        <a:t>Une plateforme open-source de commande en ligne et de gestion de restaurant</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Commande en ligne, Gestion des menus, Paiements en ligne, Gestion des réservations…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attendize.com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fr-FR" sz="1400" b="0" i="0" u="none" strike="noStrike" cap="none" dirty="0">
                          <a:solidFill>
                            <a:schemeClr val="tx1">
                              <a:lumMod val="75000"/>
                            </a:schemeClr>
                          </a:solidFill>
                          <a:effectLst/>
                          <a:latin typeface="Arial"/>
                          <a:ea typeface="Arial"/>
                          <a:cs typeface="Arial"/>
                          <a:sym typeface="Arial"/>
                        </a:rPr>
                        <a:t>Une plateforme open-source de gestion d'événements en ligne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lang="de-DE"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Création d'événements, Gestion des inscriptions, Intégration des paiements, Promotion…</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59" name="Google Shape;1259;p40"/>
          <p:cNvGrpSpPr/>
          <p:nvPr/>
        </p:nvGrpSpPr>
        <p:grpSpPr>
          <a:xfrm>
            <a:off x="480656" y="2326776"/>
            <a:ext cx="351786" cy="326274"/>
            <a:chOff x="-62511900" y="4129100"/>
            <a:chExt cx="304050" cy="282000"/>
          </a:xfrm>
        </p:grpSpPr>
        <p:sp>
          <p:nvSpPr>
            <p:cNvPr id="1260" name="Google Shape;1260;p4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0"/>
          <p:cNvGrpSpPr/>
          <p:nvPr/>
        </p:nvGrpSpPr>
        <p:grpSpPr>
          <a:xfrm>
            <a:off x="405828" y="4336989"/>
            <a:ext cx="366364" cy="366248"/>
            <a:chOff x="-60255350" y="3733825"/>
            <a:chExt cx="316650" cy="316550"/>
          </a:xfrm>
        </p:grpSpPr>
        <p:sp>
          <p:nvSpPr>
            <p:cNvPr id="1266" name="Google Shape;1266;p4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40"/>
          <p:cNvSpPr/>
          <p:nvPr/>
        </p:nvSpPr>
        <p:spPr>
          <a:xfrm>
            <a:off x="441023" y="3325456"/>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26;p17">
            <a:extLst>
              <a:ext uri="{FF2B5EF4-FFF2-40B4-BE49-F238E27FC236}">
                <a16:creationId xmlns:a16="http://schemas.microsoft.com/office/drawing/2014/main" id="{53327AF3-9902-483E-B2B6-421EEB7013E1}"/>
              </a:ext>
            </a:extLst>
          </p:cNvPr>
          <p:cNvGrpSpPr/>
          <p:nvPr/>
        </p:nvGrpSpPr>
        <p:grpSpPr>
          <a:xfrm rot="-690867">
            <a:off x="245696" y="280792"/>
            <a:ext cx="978484" cy="834220"/>
            <a:chOff x="1891712" y="291100"/>
            <a:chExt cx="1087100" cy="879550"/>
          </a:xfrm>
        </p:grpSpPr>
        <p:sp>
          <p:nvSpPr>
            <p:cNvPr id="20" name="Google Shape;127;p17">
              <a:extLst>
                <a:ext uri="{FF2B5EF4-FFF2-40B4-BE49-F238E27FC236}">
                  <a16:creationId xmlns:a16="http://schemas.microsoft.com/office/drawing/2014/main" id="{42DAFC7D-815F-499D-A575-3EE91B3DFD43}"/>
                </a:ext>
              </a:extLst>
            </p:cNvPr>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rgbClr val="FED3C2"/>
            </a:solidFill>
            <a:ln>
              <a:noFill/>
            </a:ln>
          </p:spPr>
        </p:sp>
        <p:sp>
          <p:nvSpPr>
            <p:cNvPr id="21" name="Google Shape;128;p17">
              <a:extLst>
                <a:ext uri="{FF2B5EF4-FFF2-40B4-BE49-F238E27FC236}">
                  <a16:creationId xmlns:a16="http://schemas.microsoft.com/office/drawing/2014/main" id="{BA24BCEF-74A1-4CCA-9BD8-DB47CBF7F95E}"/>
                </a:ext>
              </a:extLst>
            </p:cNvPr>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rgbClr val="E1EAE7"/>
            </a:solidFill>
            <a:ln>
              <a:noFill/>
            </a:ln>
          </p:spPr>
        </p:sp>
      </p:grpSp>
      <p:grpSp>
        <p:nvGrpSpPr>
          <p:cNvPr id="22" name="Google Shape;132;p17">
            <a:extLst>
              <a:ext uri="{FF2B5EF4-FFF2-40B4-BE49-F238E27FC236}">
                <a16:creationId xmlns:a16="http://schemas.microsoft.com/office/drawing/2014/main" id="{C00AE9E7-FD50-4085-B4C6-C0120D54D88C}"/>
              </a:ext>
            </a:extLst>
          </p:cNvPr>
          <p:cNvGrpSpPr/>
          <p:nvPr/>
        </p:nvGrpSpPr>
        <p:grpSpPr>
          <a:xfrm>
            <a:off x="520584" y="768302"/>
            <a:ext cx="297292" cy="286754"/>
            <a:chOff x="-3768700" y="3253275"/>
            <a:chExt cx="301850" cy="291150"/>
          </a:xfrm>
        </p:grpSpPr>
        <p:sp>
          <p:nvSpPr>
            <p:cNvPr id="23" name="Google Shape;133;p17">
              <a:extLst>
                <a:ext uri="{FF2B5EF4-FFF2-40B4-BE49-F238E27FC236}">
                  <a16:creationId xmlns:a16="http://schemas.microsoft.com/office/drawing/2014/main" id="{EF433E1E-BB79-4236-A235-40DA3C70695E}"/>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p17">
              <a:extLst>
                <a:ext uri="{FF2B5EF4-FFF2-40B4-BE49-F238E27FC236}">
                  <a16:creationId xmlns:a16="http://schemas.microsoft.com/office/drawing/2014/main" id="{4A12B5BF-F7A8-42E9-91DD-6557EB361306}"/>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p17">
              <a:extLst>
                <a:ext uri="{FF2B5EF4-FFF2-40B4-BE49-F238E27FC236}">
                  <a16:creationId xmlns:a16="http://schemas.microsoft.com/office/drawing/2014/main" id="{B9598500-3FD7-462E-8D3F-3292CD338439}"/>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403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7"/>
                                        </p:tgtEl>
                                        <p:attrNameLst>
                                          <p:attrName>style.visibility</p:attrName>
                                        </p:attrNameLst>
                                      </p:cBhvr>
                                      <p:to>
                                        <p:strVal val="visible"/>
                                      </p:to>
                                    </p:set>
                                    <p:animEffect transition="in" filter="fade">
                                      <p:cBhvr>
                                        <p:cTn id="13" dur="500"/>
                                        <p:tgtEl>
                                          <p:spTgt spid="12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73"/>
                                        </p:tgtEl>
                                        <p:attrNameLst>
                                          <p:attrName>style.visibility</p:attrName>
                                        </p:attrNameLst>
                                      </p:cBhvr>
                                      <p:to>
                                        <p:strVal val="visible"/>
                                      </p:to>
                                    </p:set>
                                    <p:animEffect transition="in" filter="fade">
                                      <p:cBhvr>
                                        <p:cTn id="18" dur="500"/>
                                        <p:tgtEl>
                                          <p:spTgt spid="1273"/>
                                        </p:tgtEl>
                                      </p:cBhvr>
                                    </p:animEffect>
                                  </p:childTnLst>
                                </p:cTn>
                              </p:par>
                              <p:par>
                                <p:cTn id="19" presetID="10" presetClass="entr" presetSubtype="0" fill="hold" nodeType="withEffect">
                                  <p:stCondLst>
                                    <p:cond delay="0"/>
                                  </p:stCondLst>
                                  <p:childTnLst>
                                    <p:set>
                                      <p:cBhvr>
                                        <p:cTn id="20" dur="1" fill="hold">
                                          <p:stCondLst>
                                            <p:cond delay="0"/>
                                          </p:stCondLst>
                                        </p:cTn>
                                        <p:tgtEl>
                                          <p:spTgt spid="1265"/>
                                        </p:tgtEl>
                                        <p:attrNameLst>
                                          <p:attrName>style.visibility</p:attrName>
                                        </p:attrNameLst>
                                      </p:cBhvr>
                                      <p:to>
                                        <p:strVal val="visible"/>
                                      </p:to>
                                    </p:set>
                                    <p:animEffect transition="in" filter="fade">
                                      <p:cBhvr>
                                        <p:cTn id="21" dur="500"/>
                                        <p:tgtEl>
                                          <p:spTgt spid="1265"/>
                                        </p:tgtEl>
                                      </p:cBhvr>
                                    </p:animEffect>
                                  </p:childTnLst>
                                </p:cTn>
                              </p:par>
                              <p:par>
                                <p:cTn id="22" presetID="10" presetClass="entr" presetSubtype="0" fill="hold" nodeType="withEffect">
                                  <p:stCondLst>
                                    <p:cond delay="0"/>
                                  </p:stCondLst>
                                  <p:childTnLst>
                                    <p:set>
                                      <p:cBhvr>
                                        <p:cTn id="23" dur="1" fill="hold">
                                          <p:stCondLst>
                                            <p:cond delay="0"/>
                                          </p:stCondLst>
                                        </p:cTn>
                                        <p:tgtEl>
                                          <p:spTgt spid="1259"/>
                                        </p:tgtEl>
                                        <p:attrNameLst>
                                          <p:attrName>style.visibility</p:attrName>
                                        </p:attrNameLst>
                                      </p:cBhvr>
                                      <p:to>
                                        <p:strVal val="visible"/>
                                      </p:to>
                                    </p:set>
                                    <p:animEffect transition="in" filter="fade">
                                      <p:cBhvr>
                                        <p:cTn id="24" dur="500"/>
                                        <p:tgtEl>
                                          <p:spTgt spid="1259"/>
                                        </p:tgtEl>
                                      </p:cBhvr>
                                    </p:animEffect>
                                  </p:childTnLst>
                                </p:cTn>
                              </p:par>
                              <p:par>
                                <p:cTn id="25" presetID="10" presetClass="entr" presetSubtype="0" fill="hold" nodeType="withEffect">
                                  <p:stCondLst>
                                    <p:cond delay="0"/>
                                  </p:stCondLst>
                                  <p:childTnLst>
                                    <p:set>
                                      <p:cBhvr>
                                        <p:cTn id="26" dur="1" fill="hold">
                                          <p:stCondLst>
                                            <p:cond delay="0"/>
                                          </p:stCondLst>
                                        </p:cTn>
                                        <p:tgtEl>
                                          <p:spTgt spid="1258"/>
                                        </p:tgtEl>
                                        <p:attrNameLst>
                                          <p:attrName>style.visibility</p:attrName>
                                        </p:attrNameLst>
                                      </p:cBhvr>
                                      <p:to>
                                        <p:strVal val="visible"/>
                                      </p:to>
                                    </p:set>
                                    <p:animEffect transition="in" filter="fade">
                                      <p:cBhvr>
                                        <p:cTn id="27" dur="500"/>
                                        <p:tgtEl>
                                          <p:spTgt spid="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7" grpId="0"/>
      <p:bldP spid="12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1098039" y="33681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Test</a:t>
            </a:r>
            <a:r>
              <a:rPr lang="fr-FR" sz="2400" dirty="0"/>
              <a:t>s :</a:t>
            </a:r>
            <a:endParaRPr sz="2400" dirty="0"/>
          </a:p>
        </p:txBody>
      </p:sp>
      <p:sp>
        <p:nvSpPr>
          <p:cNvPr id="98" name="Google Shape;98;p17"/>
          <p:cNvSpPr txBox="1"/>
          <p:nvPr/>
        </p:nvSpPr>
        <p:spPr>
          <a:xfrm>
            <a:off x="2640300" y="1226750"/>
            <a:ext cx="3863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dk1"/>
              </a:solidFill>
              <a:latin typeface="Carter One"/>
              <a:ea typeface="Carter One"/>
              <a:cs typeface="Carter One"/>
              <a:sym typeface="Carter One"/>
            </a:endParaRPr>
          </a:p>
        </p:txBody>
      </p:sp>
      <p:sp>
        <p:nvSpPr>
          <p:cNvPr id="100" name="Google Shape;100;p17"/>
          <p:cNvSpPr/>
          <p:nvPr/>
        </p:nvSpPr>
        <p:spPr>
          <a:xfrm>
            <a:off x="1421825" y="2116124"/>
            <a:ext cx="516600" cy="51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7205563" y="2116124"/>
            <a:ext cx="516600" cy="51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29;p17">
            <a:extLst>
              <a:ext uri="{FF2B5EF4-FFF2-40B4-BE49-F238E27FC236}">
                <a16:creationId xmlns:a16="http://schemas.microsoft.com/office/drawing/2014/main" id="{EA219873-DAFC-465C-A61C-58F2D2E73C67}"/>
              </a:ext>
            </a:extLst>
          </p:cNvPr>
          <p:cNvGrpSpPr/>
          <p:nvPr/>
        </p:nvGrpSpPr>
        <p:grpSpPr>
          <a:xfrm rot="266005" flipH="1">
            <a:off x="319042" y="8951"/>
            <a:ext cx="788368" cy="757559"/>
            <a:chOff x="1891712" y="291100"/>
            <a:chExt cx="1087100" cy="879550"/>
          </a:xfrm>
        </p:grpSpPr>
        <p:sp>
          <p:nvSpPr>
            <p:cNvPr id="66" name="Google Shape;130;p17">
              <a:extLst>
                <a:ext uri="{FF2B5EF4-FFF2-40B4-BE49-F238E27FC236}">
                  <a16:creationId xmlns:a16="http://schemas.microsoft.com/office/drawing/2014/main" id="{95C797BE-50EA-4097-AA55-066B04219429}"/>
                </a:ext>
              </a:extLst>
            </p:cNvPr>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rgbClr val="FED3C2"/>
            </a:solidFill>
            <a:ln>
              <a:noFill/>
            </a:ln>
          </p:spPr>
        </p:sp>
        <p:sp>
          <p:nvSpPr>
            <p:cNvPr id="67" name="Google Shape;131;p17">
              <a:extLst>
                <a:ext uri="{FF2B5EF4-FFF2-40B4-BE49-F238E27FC236}">
                  <a16:creationId xmlns:a16="http://schemas.microsoft.com/office/drawing/2014/main" id="{F2AD6D5A-EF5E-40FD-80C1-D740295680EE}"/>
                </a:ext>
              </a:extLst>
            </p:cNvPr>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rgbClr val="E1EAE7"/>
            </a:solidFill>
            <a:ln>
              <a:noFill/>
            </a:ln>
          </p:spPr>
        </p:sp>
      </p:grpSp>
      <p:grpSp>
        <p:nvGrpSpPr>
          <p:cNvPr id="68" name="Google Shape;136;p17">
            <a:extLst>
              <a:ext uri="{FF2B5EF4-FFF2-40B4-BE49-F238E27FC236}">
                <a16:creationId xmlns:a16="http://schemas.microsoft.com/office/drawing/2014/main" id="{70FEB81E-CDDC-4CDC-932A-304B2C0D56F0}"/>
              </a:ext>
            </a:extLst>
          </p:cNvPr>
          <p:cNvGrpSpPr/>
          <p:nvPr/>
        </p:nvGrpSpPr>
        <p:grpSpPr>
          <a:xfrm>
            <a:off x="675261" y="423292"/>
            <a:ext cx="210421" cy="247895"/>
            <a:chOff x="-5613150" y="3991275"/>
            <a:chExt cx="294600" cy="292225"/>
          </a:xfrm>
        </p:grpSpPr>
        <p:sp>
          <p:nvSpPr>
            <p:cNvPr id="69" name="Google Shape;137;p17">
              <a:extLst>
                <a:ext uri="{FF2B5EF4-FFF2-40B4-BE49-F238E27FC236}">
                  <a16:creationId xmlns:a16="http://schemas.microsoft.com/office/drawing/2014/main" id="{396B34E4-3AF7-4547-AF93-0E6AF3DDF5C4}"/>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8;p17">
              <a:extLst>
                <a:ext uri="{FF2B5EF4-FFF2-40B4-BE49-F238E27FC236}">
                  <a16:creationId xmlns:a16="http://schemas.microsoft.com/office/drawing/2014/main" id="{F9933E7E-0E50-42E7-85C8-FF74C4119C57}"/>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p17">
              <a:extLst>
                <a:ext uri="{FF2B5EF4-FFF2-40B4-BE49-F238E27FC236}">
                  <a16:creationId xmlns:a16="http://schemas.microsoft.com/office/drawing/2014/main" id="{9EF30588-6077-442F-B407-7C02595C2CCC}"/>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p17">
              <a:extLst>
                <a:ext uri="{FF2B5EF4-FFF2-40B4-BE49-F238E27FC236}">
                  <a16:creationId xmlns:a16="http://schemas.microsoft.com/office/drawing/2014/main" id="{A54EB347-92E5-4C3C-8D1D-8995EA4D6C90}"/>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1;p17">
              <a:extLst>
                <a:ext uri="{FF2B5EF4-FFF2-40B4-BE49-F238E27FC236}">
                  <a16:creationId xmlns:a16="http://schemas.microsoft.com/office/drawing/2014/main" id="{443A2B12-2DCF-407B-AA67-BF07B02B2DA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2;p17">
              <a:extLst>
                <a:ext uri="{FF2B5EF4-FFF2-40B4-BE49-F238E27FC236}">
                  <a16:creationId xmlns:a16="http://schemas.microsoft.com/office/drawing/2014/main" id="{3730C407-F07D-45BF-9A0C-F0712672E8D0}"/>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3;p17">
              <a:extLst>
                <a:ext uri="{FF2B5EF4-FFF2-40B4-BE49-F238E27FC236}">
                  <a16:creationId xmlns:a16="http://schemas.microsoft.com/office/drawing/2014/main" id="{34C17F79-0548-4B03-9560-14F07D6ED6E2}"/>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p17">
              <a:extLst>
                <a:ext uri="{FF2B5EF4-FFF2-40B4-BE49-F238E27FC236}">
                  <a16:creationId xmlns:a16="http://schemas.microsoft.com/office/drawing/2014/main" id="{3A189937-BF3F-4239-BB09-E2E5760118CC}"/>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p17">
              <a:extLst>
                <a:ext uri="{FF2B5EF4-FFF2-40B4-BE49-F238E27FC236}">
                  <a16:creationId xmlns:a16="http://schemas.microsoft.com/office/drawing/2014/main" id="{BACB620B-BA3D-42C0-9951-FAFCC5219670}"/>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D5A94345-7C05-48A7-B1CB-BEA7B03B94C2}"/>
              </a:ext>
            </a:extLst>
          </p:cNvPr>
          <p:cNvSpPr txBox="1"/>
          <p:nvPr/>
        </p:nvSpPr>
        <p:spPr>
          <a:xfrm>
            <a:off x="591154" y="944993"/>
            <a:ext cx="7292898" cy="369332"/>
          </a:xfrm>
          <a:prstGeom prst="rect">
            <a:avLst/>
          </a:prstGeom>
          <a:noFill/>
        </p:spPr>
        <p:txBody>
          <a:bodyPr wrap="square" rtlCol="0">
            <a:spAutoFit/>
          </a:bodyPr>
          <a:lstStyle/>
          <a:p>
            <a:r>
              <a:rPr lang="fr-FR" sz="1600" dirty="0">
                <a:solidFill>
                  <a:schemeClr val="accent2">
                    <a:lumMod val="50000"/>
                  </a:schemeClr>
                </a:solidFill>
                <a:latin typeface="Bahnschrift Light Condensed" panose="020B0502040204020203" pitchFamily="34" charset="0"/>
              </a:rPr>
              <a:t>L'intégration des tests </a:t>
            </a:r>
            <a:r>
              <a:rPr lang="fr-FR" sz="1800" b="1" dirty="0">
                <a:solidFill>
                  <a:schemeClr val="accent2">
                    <a:lumMod val="50000"/>
                  </a:schemeClr>
                </a:solidFill>
                <a:latin typeface="Bahnschrift Light Condensed" panose="020B0502040204020203" pitchFamily="34" charset="0"/>
              </a:rPr>
              <a:t>SonarQube</a:t>
            </a:r>
            <a:r>
              <a:rPr lang="fr-FR" sz="1600" dirty="0">
                <a:solidFill>
                  <a:schemeClr val="accent2">
                    <a:lumMod val="50000"/>
                  </a:schemeClr>
                </a:solidFill>
                <a:latin typeface="Bahnschrift Light Condensed" panose="020B0502040204020203" pitchFamily="34" charset="0"/>
              </a:rPr>
              <a:t> a apporté plusieurs bénéfices à notre processus de développement. </a:t>
            </a:r>
            <a:endParaRPr lang="de-DE" sz="1600" dirty="0">
              <a:solidFill>
                <a:schemeClr val="accent2">
                  <a:lumMod val="50000"/>
                </a:schemeClr>
              </a:solidFill>
              <a:latin typeface="Bahnschrift Light Condensed" panose="020B0502040204020203" pitchFamily="34" charset="0"/>
            </a:endParaRPr>
          </a:p>
        </p:txBody>
      </p:sp>
      <p:pic>
        <p:nvPicPr>
          <p:cNvPr id="21" name="Image 20">
            <a:extLst>
              <a:ext uri="{FF2B5EF4-FFF2-40B4-BE49-F238E27FC236}">
                <a16:creationId xmlns:a16="http://schemas.microsoft.com/office/drawing/2014/main" id="{2B29D741-692F-4166-9DFD-40BA14678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7477" y="1900717"/>
            <a:ext cx="3800126" cy="2292795"/>
          </a:xfrm>
          <a:prstGeom prst="rect">
            <a:avLst/>
          </a:prstGeom>
          <a:noFill/>
          <a:ln>
            <a:noFill/>
          </a:ln>
        </p:spPr>
      </p:pic>
      <p:sp>
        <p:nvSpPr>
          <p:cNvPr id="23" name="ZoneTexte 22">
            <a:extLst>
              <a:ext uri="{FF2B5EF4-FFF2-40B4-BE49-F238E27FC236}">
                <a16:creationId xmlns:a16="http://schemas.microsoft.com/office/drawing/2014/main" id="{3A987F17-BA1C-470E-B21B-C7723145E850}"/>
              </a:ext>
            </a:extLst>
          </p:cNvPr>
          <p:cNvSpPr txBox="1"/>
          <p:nvPr/>
        </p:nvSpPr>
        <p:spPr>
          <a:xfrm>
            <a:off x="371074" y="1421042"/>
            <a:ext cx="4572000" cy="338554"/>
          </a:xfrm>
          <a:prstGeom prst="rect">
            <a:avLst/>
          </a:prstGeom>
          <a:noFill/>
        </p:spPr>
        <p:txBody>
          <a:bodyPr wrap="square">
            <a:spAutoFit/>
          </a:bodyPr>
          <a:lstStyle/>
          <a:p>
            <a:r>
              <a:rPr lang="fr-FR" sz="1600" dirty="0">
                <a:solidFill>
                  <a:schemeClr val="accent2">
                    <a:lumMod val="25000"/>
                  </a:schemeClr>
                </a:solidFill>
                <a:latin typeface="Bahnschrift Light Condensed" panose="020B0502040204020203" pitchFamily="34" charset="0"/>
              </a:rPr>
              <a:t>Le premier test a donné ce résultat :</a:t>
            </a:r>
          </a:p>
        </p:txBody>
      </p:sp>
      <p:sp>
        <p:nvSpPr>
          <p:cNvPr id="25" name="ZoneTexte 24">
            <a:extLst>
              <a:ext uri="{FF2B5EF4-FFF2-40B4-BE49-F238E27FC236}">
                <a16:creationId xmlns:a16="http://schemas.microsoft.com/office/drawing/2014/main" id="{445C3414-A38C-44F7-9AFD-45B5A5C7A3BC}"/>
              </a:ext>
            </a:extLst>
          </p:cNvPr>
          <p:cNvSpPr txBox="1"/>
          <p:nvPr/>
        </p:nvSpPr>
        <p:spPr>
          <a:xfrm>
            <a:off x="3847170" y="1957028"/>
            <a:ext cx="4572000" cy="584775"/>
          </a:xfrm>
          <a:prstGeom prst="rect">
            <a:avLst/>
          </a:prstGeom>
          <a:noFill/>
        </p:spPr>
        <p:txBody>
          <a:bodyPr wrap="square">
            <a:spAutoFit/>
          </a:bodyPr>
          <a:lstStyle/>
          <a:p>
            <a:pPr marL="900430">
              <a:spcAft>
                <a:spcPts val="800"/>
              </a:spcAft>
            </a:pPr>
            <a:r>
              <a:rPr lang="fr-FR" sz="1600" dirty="0">
                <a:solidFill>
                  <a:schemeClr val="accent2">
                    <a:lumMod val="25000"/>
                  </a:schemeClr>
                </a:solidFill>
                <a:latin typeface="Bahnschrift Light Condensed" panose="020B0502040204020203" pitchFamily="34" charset="0"/>
              </a:rPr>
              <a:t>Après la correction des bugs que </a:t>
            </a:r>
            <a:r>
              <a:rPr lang="fr-FR" sz="1600" dirty="0" err="1">
                <a:solidFill>
                  <a:schemeClr val="accent2">
                    <a:lumMod val="25000"/>
                  </a:schemeClr>
                </a:solidFill>
                <a:latin typeface="Bahnschrift Light Condensed" panose="020B0502040204020203" pitchFamily="34" charset="0"/>
              </a:rPr>
              <a:t>Sonarqube</a:t>
            </a:r>
            <a:r>
              <a:rPr lang="fr-FR" sz="1600" dirty="0">
                <a:solidFill>
                  <a:schemeClr val="accent2">
                    <a:lumMod val="25000"/>
                  </a:schemeClr>
                </a:solidFill>
                <a:latin typeface="Bahnschrift Light Condensed" panose="020B0502040204020203" pitchFamily="34" charset="0"/>
              </a:rPr>
              <a:t> nous a proposé, nous avons remarqué :</a:t>
            </a:r>
          </a:p>
        </p:txBody>
      </p:sp>
      <p:pic>
        <p:nvPicPr>
          <p:cNvPr id="26" name="Image 25">
            <a:extLst>
              <a:ext uri="{FF2B5EF4-FFF2-40B4-BE49-F238E27FC236}">
                <a16:creationId xmlns:a16="http://schemas.microsoft.com/office/drawing/2014/main" id="{D71A91B5-BAFB-4F97-9BF4-8AEB34BC7A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130" y="2595089"/>
            <a:ext cx="4021409" cy="2292795"/>
          </a:xfrm>
          <a:prstGeom prst="rect">
            <a:avLst/>
          </a:prstGeom>
          <a:noFill/>
          <a:ln>
            <a:noFill/>
          </a:ln>
        </p:spPr>
      </p:pic>
      <p:sp>
        <p:nvSpPr>
          <p:cNvPr id="4" name="Flèche : courbe vers le haut 3">
            <a:extLst>
              <a:ext uri="{FF2B5EF4-FFF2-40B4-BE49-F238E27FC236}">
                <a16:creationId xmlns:a16="http://schemas.microsoft.com/office/drawing/2014/main" id="{4793C876-E843-4028-AFB6-AB434A9C3C45}"/>
              </a:ext>
            </a:extLst>
          </p:cNvPr>
          <p:cNvSpPr/>
          <p:nvPr/>
        </p:nvSpPr>
        <p:spPr>
          <a:xfrm rot="1242908">
            <a:off x="3194954" y="4638506"/>
            <a:ext cx="1353015" cy="309235"/>
          </a:xfrm>
          <a:prstGeom prst="curvedUpArrow">
            <a:avLst/>
          </a:prstGeom>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9040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3" grpId="0"/>
      <p:bldP spid="25"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Accueil</a:t>
            </a:r>
            <a:endParaRPr sz="2400" dirty="0">
              <a:solidFill>
                <a:schemeClr val="dk1"/>
              </a:solidFill>
              <a:latin typeface="Carter One"/>
              <a:ea typeface="Carter One"/>
              <a:cs typeface="Carter One"/>
              <a:sym typeface="Carter One"/>
            </a:endParaRPr>
          </a:p>
        </p:txBody>
      </p:sp>
      <p:cxnSp>
        <p:nvCxnSpPr>
          <p:cNvPr id="626" name="Google Shape;626;p28"/>
          <p:cNvCxnSpPr>
            <a:stCxn id="625" idx="3"/>
            <a:endCxn id="627" idx="0"/>
          </p:cNvCxnSpPr>
          <p:nvPr/>
        </p:nvCxnSpPr>
        <p:spPr>
          <a:xfrm>
            <a:off x="6165300" y="1623100"/>
            <a:ext cx="1325693" cy="1005153"/>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cxnSpLocks/>
            <a:stCxn id="625" idx="1"/>
            <a:endCxn id="631" idx="0"/>
          </p:cNvCxnSpPr>
          <p:nvPr/>
        </p:nvCxnSpPr>
        <p:spPr>
          <a:xfrm rot="10800000" flipV="1">
            <a:off x="1775180" y="1623099"/>
            <a:ext cx="1209821" cy="1089063"/>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165301" y="2289813"/>
            <a:ext cx="2265426"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736942" y="2372438"/>
            <a:ext cx="1981106"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00" cy="1721632"/>
            <a:chOff x="719433" y="2712163"/>
            <a:chExt cx="2008500"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886732" y="2712163"/>
              <a:ext cx="1776893"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Informations</a:t>
              </a:r>
              <a:endParaRPr sz="16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Galerie</a:t>
              </a:r>
              <a:endParaRPr sz="1600" b="1" dirty="0">
                <a:solidFill>
                  <a:schemeClr val="dk1"/>
                </a:solidFill>
                <a:latin typeface="Livvic"/>
                <a:ea typeface="Livvic"/>
                <a:cs typeface="Livvic"/>
                <a:sym typeface="Livvic"/>
              </a:endParaRPr>
            </a:p>
          </p:txBody>
        </p:sp>
      </p:grpSp>
      <p:grpSp>
        <p:nvGrpSpPr>
          <p:cNvPr id="641" name="Google Shape;641;p28"/>
          <p:cNvGrpSpPr/>
          <p:nvPr/>
        </p:nvGrpSpPr>
        <p:grpSpPr>
          <a:xfrm>
            <a:off x="6347736" y="2628253"/>
            <a:ext cx="2147507" cy="1805542"/>
            <a:chOff x="6422304" y="2628253"/>
            <a:chExt cx="2147507" cy="180554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561311" y="262825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Voir la disponibilit</a:t>
              </a:r>
              <a:r>
                <a:rPr lang="fr-FR" sz="1800" b="1" dirty="0">
                  <a:solidFill>
                    <a:schemeClr val="dk1"/>
                  </a:solidFill>
                  <a:latin typeface="Livvic"/>
                  <a:ea typeface="Livvic"/>
                  <a:cs typeface="Livvic"/>
                  <a:sym typeface="Livvic"/>
                </a:rPr>
                <a:t>é</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003A46B0-0C63-4F01-9BD4-80E459F7A929}"/>
              </a:ext>
            </a:extLst>
          </p:cNvPr>
          <p:cNvSpPr txBox="1"/>
          <p:nvPr/>
        </p:nvSpPr>
        <p:spPr>
          <a:xfrm>
            <a:off x="298365" y="3697895"/>
            <a:ext cx="2686635" cy="1384995"/>
          </a:xfrm>
          <a:prstGeom prst="rect">
            <a:avLst/>
          </a:prstGeom>
          <a:noFill/>
        </p:spPr>
        <p:txBody>
          <a:bodyPr wrap="square">
            <a:spAutoFit/>
          </a:bodyPr>
          <a:lstStyle/>
          <a:p>
            <a:pPr algn="ctr"/>
            <a:r>
              <a:rPr lang="fr-FR" dirty="0">
                <a:solidFill>
                  <a:schemeClr val="dk1"/>
                </a:solidFill>
                <a:latin typeface="Livvic"/>
              </a:rPr>
              <a:t>Présentation de l'hôtel et </a:t>
            </a:r>
          </a:p>
          <a:p>
            <a:pPr algn="ctr"/>
            <a:r>
              <a:rPr lang="fr-FR" dirty="0">
                <a:solidFill>
                  <a:schemeClr val="dk1"/>
                </a:solidFill>
                <a:latin typeface="Livvic"/>
              </a:rPr>
              <a:t>sa localisation ,</a:t>
            </a:r>
          </a:p>
          <a:p>
            <a:pPr algn="ctr"/>
            <a:r>
              <a:rPr lang="fr-FR" dirty="0">
                <a:solidFill>
                  <a:schemeClr val="dk1"/>
                </a:solidFill>
                <a:latin typeface="Livvic"/>
              </a:rPr>
              <a:t>mise en valeur des caractéristiques et des services offerts.</a:t>
            </a:r>
          </a:p>
          <a:p>
            <a:pPr algn="ctr"/>
            <a:endParaRPr lang="fr-FR" dirty="0">
              <a:solidFill>
                <a:schemeClr val="dk1"/>
              </a:solidFill>
              <a:latin typeface="Livvic"/>
            </a:endParaRPr>
          </a:p>
        </p:txBody>
      </p:sp>
      <p:sp>
        <p:nvSpPr>
          <p:cNvPr id="22" name="ZoneTexte 21">
            <a:extLst>
              <a:ext uri="{FF2B5EF4-FFF2-40B4-BE49-F238E27FC236}">
                <a16:creationId xmlns:a16="http://schemas.microsoft.com/office/drawing/2014/main" id="{0F3D943F-0702-4ADD-8467-AE34493C2C5C}"/>
              </a:ext>
            </a:extLst>
          </p:cNvPr>
          <p:cNvSpPr txBox="1"/>
          <p:nvPr/>
        </p:nvSpPr>
        <p:spPr>
          <a:xfrm>
            <a:off x="3094278" y="3697895"/>
            <a:ext cx="3037297" cy="738664"/>
          </a:xfrm>
          <a:prstGeom prst="rect">
            <a:avLst/>
          </a:prstGeom>
          <a:noFill/>
        </p:spPr>
        <p:txBody>
          <a:bodyPr wrap="square">
            <a:spAutoFit/>
          </a:bodyPr>
          <a:lstStyle/>
          <a:p>
            <a:pPr algn="ctr"/>
            <a:r>
              <a:rPr lang="fr-FR" dirty="0">
                <a:solidFill>
                  <a:schemeClr val="dk1"/>
                </a:solidFill>
                <a:latin typeface="Livvic"/>
              </a:rPr>
              <a:t>Des photos sous forme de slide montrant les différents types de chambres</a:t>
            </a:r>
          </a:p>
        </p:txBody>
      </p:sp>
      <p:sp>
        <p:nvSpPr>
          <p:cNvPr id="24" name="ZoneTexte 23">
            <a:extLst>
              <a:ext uri="{FF2B5EF4-FFF2-40B4-BE49-F238E27FC236}">
                <a16:creationId xmlns:a16="http://schemas.microsoft.com/office/drawing/2014/main" id="{4340F36C-3023-44A8-88B9-8BB264B9754E}"/>
              </a:ext>
            </a:extLst>
          </p:cNvPr>
          <p:cNvSpPr txBox="1"/>
          <p:nvPr/>
        </p:nvSpPr>
        <p:spPr>
          <a:xfrm>
            <a:off x="6159002" y="3697895"/>
            <a:ext cx="2498592" cy="738664"/>
          </a:xfrm>
          <a:prstGeom prst="rect">
            <a:avLst/>
          </a:prstGeom>
          <a:noFill/>
        </p:spPr>
        <p:txBody>
          <a:bodyPr wrap="square">
            <a:spAutoFit/>
          </a:bodyPr>
          <a:lstStyle/>
          <a:p>
            <a:pPr algn="ctr"/>
            <a:r>
              <a:rPr lang="fr-FR" dirty="0">
                <a:solidFill>
                  <a:schemeClr val="dk1"/>
                </a:solidFill>
                <a:latin typeface="Livvic"/>
              </a:rPr>
              <a:t>Faire une recherche de disponibilité selon la date souhaitée.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3"/>
                                        </p:tgtEl>
                                        <p:attrNameLst>
                                          <p:attrName>style.visibility</p:attrName>
                                        </p:attrNameLst>
                                      </p:cBhvr>
                                      <p:to>
                                        <p:strVal val="visible"/>
                                      </p:to>
                                    </p:set>
                                    <p:animEffect transition="in" filter="fade">
                                      <p:cBhvr>
                                        <p:cTn id="33" dur="500"/>
                                        <p:tgtEl>
                                          <p:spTgt spid="633"/>
                                        </p:tgtEl>
                                      </p:cBhvr>
                                    </p:animEffect>
                                  </p:childTnLst>
                                </p:cTn>
                              </p:par>
                              <p:par>
                                <p:cTn id="34" presetID="10" presetClass="entr" presetSubtype="0" fill="hold" nodeType="withEffect">
                                  <p:stCondLst>
                                    <p:cond delay="0"/>
                                  </p:stCondLst>
                                  <p:childTnLst>
                                    <p:set>
                                      <p:cBhvr>
                                        <p:cTn id="35" dur="1" fill="hold">
                                          <p:stCondLst>
                                            <p:cond delay="0"/>
                                          </p:stCondLst>
                                        </p:cTn>
                                        <p:tgtEl>
                                          <p:spTgt spid="638"/>
                                        </p:tgtEl>
                                        <p:attrNameLst>
                                          <p:attrName>style.visibility</p:attrName>
                                        </p:attrNameLst>
                                      </p:cBhvr>
                                      <p:to>
                                        <p:strVal val="visible"/>
                                      </p:to>
                                    </p:set>
                                    <p:animEffect transition="in" filter="fade">
                                      <p:cBhvr>
                                        <p:cTn id="36" dur="500"/>
                                        <p:tgtEl>
                                          <p:spTgt spid="638"/>
                                        </p:tgtEl>
                                      </p:cBhvr>
                                    </p:animEffect>
                                  </p:childTnLst>
                                </p:cTn>
                              </p:par>
                              <p:par>
                                <p:cTn id="37" presetID="10" presetClass="entr" presetSubtype="0" fill="hold" nodeType="withEffect">
                                  <p:stCondLst>
                                    <p:cond delay="0"/>
                                  </p:stCondLst>
                                  <p:childTnLst>
                                    <p:set>
                                      <p:cBhvr>
                                        <p:cTn id="38" dur="1" fill="hold">
                                          <p:stCondLst>
                                            <p:cond delay="0"/>
                                          </p:stCondLst>
                                        </p:cTn>
                                        <p:tgtEl>
                                          <p:spTgt spid="628"/>
                                        </p:tgtEl>
                                        <p:attrNameLst>
                                          <p:attrName>style.visibility</p:attrName>
                                        </p:attrNameLst>
                                      </p:cBhvr>
                                      <p:to>
                                        <p:strVal val="visible"/>
                                      </p:to>
                                    </p:set>
                                    <p:animEffect transition="in" filter="fade">
                                      <p:cBhvr>
                                        <p:cTn id="39" dur="500"/>
                                        <p:tgtEl>
                                          <p:spTgt spid="6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26"/>
                                        </p:tgtEl>
                                        <p:attrNameLst>
                                          <p:attrName>style.visibility</p:attrName>
                                        </p:attrNameLst>
                                      </p:cBhvr>
                                      <p:to>
                                        <p:strVal val="visible"/>
                                      </p:to>
                                    </p:set>
                                    <p:animEffect transition="in" filter="fade">
                                      <p:cBhvr>
                                        <p:cTn id="49" dur="500"/>
                                        <p:tgtEl>
                                          <p:spTgt spid="626"/>
                                        </p:tgtEl>
                                      </p:cBhvr>
                                    </p:animEffect>
                                  </p:childTnLst>
                                </p:cTn>
                              </p:par>
                              <p:par>
                                <p:cTn id="50" presetID="10" presetClass="entr" presetSubtype="0" fill="hold" nodeType="withEffect">
                                  <p:stCondLst>
                                    <p:cond delay="0"/>
                                  </p:stCondLst>
                                  <p:childTnLst>
                                    <p:set>
                                      <p:cBhvr>
                                        <p:cTn id="51" dur="1" fill="hold">
                                          <p:stCondLst>
                                            <p:cond delay="0"/>
                                          </p:stCondLst>
                                        </p:cTn>
                                        <p:tgtEl>
                                          <p:spTgt spid="632"/>
                                        </p:tgtEl>
                                        <p:attrNameLst>
                                          <p:attrName>style.visibility</p:attrName>
                                        </p:attrNameLst>
                                      </p:cBhvr>
                                      <p:to>
                                        <p:strVal val="visible"/>
                                      </p:to>
                                    </p:set>
                                    <p:animEffect transition="in" filter="fade">
                                      <p:cBhvr>
                                        <p:cTn id="52" dur="500"/>
                                        <p:tgtEl>
                                          <p:spTgt spid="632"/>
                                        </p:tgtEl>
                                      </p:cBhvr>
                                    </p:animEffect>
                                  </p:childTnLst>
                                </p:cTn>
                              </p:par>
                              <p:par>
                                <p:cTn id="53" presetID="10" presetClass="entr" presetSubtype="0" fill="hold" nodeType="withEffect">
                                  <p:stCondLst>
                                    <p:cond delay="0"/>
                                  </p:stCondLst>
                                  <p:childTnLst>
                                    <p:set>
                                      <p:cBhvr>
                                        <p:cTn id="54" dur="1" fill="hold">
                                          <p:stCondLst>
                                            <p:cond delay="0"/>
                                          </p:stCondLst>
                                        </p:cTn>
                                        <p:tgtEl>
                                          <p:spTgt spid="641"/>
                                        </p:tgtEl>
                                        <p:attrNameLst>
                                          <p:attrName>style.visibility</p:attrName>
                                        </p:attrNameLst>
                                      </p:cBhvr>
                                      <p:to>
                                        <p:strVal val="visible"/>
                                      </p:to>
                                    </p:set>
                                    <p:animEffect transition="in" filter="fade">
                                      <p:cBhvr>
                                        <p:cTn id="55" dur="500"/>
                                        <p:tgtEl>
                                          <p:spTgt spid="64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Chambres et Tarifs</a:t>
            </a:r>
            <a:endParaRPr sz="2400" dirty="0">
              <a:solidFill>
                <a:schemeClr val="dk1"/>
              </a:solidFill>
              <a:latin typeface="Carter One"/>
              <a:ea typeface="Carter One"/>
              <a:cs typeface="Carter One"/>
              <a:sym typeface="Carter One"/>
            </a:endParaRPr>
          </a:p>
        </p:txBody>
      </p:sp>
      <p:cxnSp>
        <p:nvCxnSpPr>
          <p:cNvPr id="626" name="Google Shape;626;p28"/>
          <p:cNvCxnSpPr>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331375" y="2289813"/>
            <a:ext cx="189007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635301" y="2372438"/>
            <a:ext cx="2208624"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59" cy="1721632"/>
            <a:chOff x="719433" y="2712163"/>
            <a:chExt cx="2008559"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Description</a:t>
              </a:r>
              <a:endParaRPr sz="18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Equipements</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422304" y="2712163"/>
            <a:ext cx="2008537" cy="1721632"/>
            <a:chOff x="6422304" y="2712163"/>
            <a:chExt cx="2008537" cy="172163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Tarifs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D9858A1-BDD0-4E16-B7CE-DCA458393795}"/>
              </a:ext>
            </a:extLst>
          </p:cNvPr>
          <p:cNvSpPr txBox="1"/>
          <p:nvPr/>
        </p:nvSpPr>
        <p:spPr>
          <a:xfrm>
            <a:off x="-111272" y="3696513"/>
            <a:ext cx="3669909" cy="738664"/>
          </a:xfrm>
          <a:prstGeom prst="rect">
            <a:avLst/>
          </a:prstGeom>
          <a:noFill/>
        </p:spPr>
        <p:txBody>
          <a:bodyPr wrap="square">
            <a:spAutoFit/>
          </a:bodyPr>
          <a:lstStyle/>
          <a:p>
            <a:pPr algn="ctr"/>
            <a:r>
              <a:rPr lang="fr-FR" dirty="0">
                <a:solidFill>
                  <a:schemeClr val="dk1"/>
                </a:solidFill>
                <a:latin typeface="Livvic"/>
              </a:rPr>
              <a:t>Description détaillée des différents chambres</a:t>
            </a:r>
          </a:p>
          <a:p>
            <a:endParaRPr lang="fr-FR" dirty="0"/>
          </a:p>
        </p:txBody>
      </p:sp>
      <p:sp>
        <p:nvSpPr>
          <p:cNvPr id="22" name="ZoneTexte 21">
            <a:extLst>
              <a:ext uri="{FF2B5EF4-FFF2-40B4-BE49-F238E27FC236}">
                <a16:creationId xmlns:a16="http://schemas.microsoft.com/office/drawing/2014/main" id="{F34A5FB8-359A-4FF7-8BC4-F9185D12395C}"/>
              </a:ext>
            </a:extLst>
          </p:cNvPr>
          <p:cNvSpPr txBox="1"/>
          <p:nvPr/>
        </p:nvSpPr>
        <p:spPr>
          <a:xfrm>
            <a:off x="3247028" y="3710298"/>
            <a:ext cx="3084347" cy="523220"/>
          </a:xfrm>
          <a:prstGeom prst="rect">
            <a:avLst/>
          </a:prstGeom>
          <a:noFill/>
        </p:spPr>
        <p:txBody>
          <a:bodyPr wrap="square">
            <a:spAutoFit/>
          </a:bodyPr>
          <a:lstStyle/>
          <a:p>
            <a:pPr algn="ctr"/>
            <a:r>
              <a:rPr lang="fr-FR" dirty="0">
                <a:solidFill>
                  <a:schemeClr val="dk1"/>
                </a:solidFill>
                <a:latin typeface="Livvic"/>
              </a:rPr>
              <a:t>Informations sur les équipements inclus dans chaque chambre</a:t>
            </a:r>
          </a:p>
        </p:txBody>
      </p:sp>
      <p:sp>
        <p:nvSpPr>
          <p:cNvPr id="24" name="ZoneTexte 23">
            <a:extLst>
              <a:ext uri="{FF2B5EF4-FFF2-40B4-BE49-F238E27FC236}">
                <a16:creationId xmlns:a16="http://schemas.microsoft.com/office/drawing/2014/main" id="{34355E62-429D-46B3-95F3-4104F7E233A6}"/>
              </a:ext>
            </a:extLst>
          </p:cNvPr>
          <p:cNvSpPr txBox="1"/>
          <p:nvPr/>
        </p:nvSpPr>
        <p:spPr>
          <a:xfrm>
            <a:off x="6331375" y="3664882"/>
            <a:ext cx="2490479" cy="738664"/>
          </a:xfrm>
          <a:prstGeom prst="rect">
            <a:avLst/>
          </a:prstGeom>
          <a:noFill/>
        </p:spPr>
        <p:txBody>
          <a:bodyPr wrap="square">
            <a:spAutoFit/>
          </a:bodyPr>
          <a:lstStyle/>
          <a:p>
            <a:pPr algn="ctr"/>
            <a:r>
              <a:rPr lang="fr-FR" dirty="0">
                <a:solidFill>
                  <a:schemeClr val="dk1"/>
                </a:solidFill>
                <a:latin typeface="Livvic"/>
              </a:rPr>
              <a:t>Affichage des tarifs et des offres spéciales</a:t>
            </a:r>
          </a:p>
          <a:p>
            <a:endParaRPr lang="fr-FR" dirty="0"/>
          </a:p>
        </p:txBody>
      </p:sp>
    </p:spTree>
    <p:extLst>
      <p:ext uri="{BB962C8B-B14F-4D97-AF65-F5344CB8AC3E}">
        <p14:creationId xmlns:p14="http://schemas.microsoft.com/office/powerpoint/2010/main" val="116276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28"/>
                                        </p:tgtEl>
                                        <p:attrNameLst>
                                          <p:attrName>style.visibility</p:attrName>
                                        </p:attrNameLst>
                                      </p:cBhvr>
                                      <p:to>
                                        <p:strVal val="visible"/>
                                      </p:to>
                                    </p:set>
                                    <p:animEffect transition="in" filter="fade">
                                      <p:cBhvr>
                                        <p:cTn id="33" dur="500"/>
                                        <p:tgtEl>
                                          <p:spTgt spid="628"/>
                                        </p:tgtEl>
                                      </p:cBhvr>
                                    </p:animEffect>
                                  </p:childTnLst>
                                </p:cTn>
                              </p:par>
                              <p:par>
                                <p:cTn id="34" presetID="10" presetClass="entr" presetSubtype="0" fill="hold" nodeType="withEffect">
                                  <p:stCondLst>
                                    <p:cond delay="0"/>
                                  </p:stCondLst>
                                  <p:childTnLst>
                                    <p:set>
                                      <p:cBhvr>
                                        <p:cTn id="35" dur="1" fill="hold">
                                          <p:stCondLst>
                                            <p:cond delay="0"/>
                                          </p:stCondLst>
                                        </p:cTn>
                                        <p:tgtEl>
                                          <p:spTgt spid="633"/>
                                        </p:tgtEl>
                                        <p:attrNameLst>
                                          <p:attrName>style.visibility</p:attrName>
                                        </p:attrNameLst>
                                      </p:cBhvr>
                                      <p:to>
                                        <p:strVal val="visible"/>
                                      </p:to>
                                    </p:set>
                                    <p:animEffect transition="in" filter="fade">
                                      <p:cBhvr>
                                        <p:cTn id="36" dur="500"/>
                                        <p:tgtEl>
                                          <p:spTgt spid="633"/>
                                        </p:tgtEl>
                                      </p:cBhvr>
                                    </p:animEffect>
                                  </p:childTnLst>
                                </p:cTn>
                              </p:par>
                              <p:par>
                                <p:cTn id="37" presetID="10" presetClass="entr" presetSubtype="0" fill="hold" nodeType="withEffect">
                                  <p:stCondLst>
                                    <p:cond delay="0"/>
                                  </p:stCondLst>
                                  <p:childTnLst>
                                    <p:set>
                                      <p:cBhvr>
                                        <p:cTn id="38" dur="1" fill="hold">
                                          <p:stCondLst>
                                            <p:cond delay="0"/>
                                          </p:stCondLst>
                                        </p:cTn>
                                        <p:tgtEl>
                                          <p:spTgt spid="638"/>
                                        </p:tgtEl>
                                        <p:attrNameLst>
                                          <p:attrName>style.visibility</p:attrName>
                                        </p:attrNameLst>
                                      </p:cBhvr>
                                      <p:to>
                                        <p:strVal val="visible"/>
                                      </p:to>
                                    </p:set>
                                    <p:animEffect transition="in" filter="fade">
                                      <p:cBhvr>
                                        <p:cTn id="39" dur="500"/>
                                        <p:tgtEl>
                                          <p:spTgt spid="6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26"/>
                                        </p:tgtEl>
                                        <p:attrNameLst>
                                          <p:attrName>style.visibility</p:attrName>
                                        </p:attrNameLst>
                                      </p:cBhvr>
                                      <p:to>
                                        <p:strVal val="visible"/>
                                      </p:to>
                                    </p:set>
                                    <p:animEffect transition="in" filter="fade">
                                      <p:cBhvr>
                                        <p:cTn id="49" dur="500"/>
                                        <p:tgtEl>
                                          <p:spTgt spid="626"/>
                                        </p:tgtEl>
                                      </p:cBhvr>
                                    </p:animEffect>
                                  </p:childTnLst>
                                </p:cTn>
                              </p:par>
                              <p:par>
                                <p:cTn id="50" presetID="10" presetClass="entr" presetSubtype="0" fill="hold" nodeType="withEffect">
                                  <p:stCondLst>
                                    <p:cond delay="0"/>
                                  </p:stCondLst>
                                  <p:childTnLst>
                                    <p:set>
                                      <p:cBhvr>
                                        <p:cTn id="51" dur="1" fill="hold">
                                          <p:stCondLst>
                                            <p:cond delay="0"/>
                                          </p:stCondLst>
                                        </p:cTn>
                                        <p:tgtEl>
                                          <p:spTgt spid="641"/>
                                        </p:tgtEl>
                                        <p:attrNameLst>
                                          <p:attrName>style.visibility</p:attrName>
                                        </p:attrNameLst>
                                      </p:cBhvr>
                                      <p:to>
                                        <p:strVal val="visible"/>
                                      </p:to>
                                    </p:set>
                                    <p:animEffect transition="in" filter="fade">
                                      <p:cBhvr>
                                        <p:cTn id="52" dur="500"/>
                                        <p:tgtEl>
                                          <p:spTgt spid="641"/>
                                        </p:tgtEl>
                                      </p:cBhvr>
                                    </p:animEffect>
                                  </p:childTnLst>
                                </p:cTn>
                              </p:par>
                              <p:par>
                                <p:cTn id="53" presetID="10" presetClass="entr" presetSubtype="0" fill="hold" nodeType="withEffect">
                                  <p:stCondLst>
                                    <p:cond delay="0"/>
                                  </p:stCondLst>
                                  <p:childTnLst>
                                    <p:set>
                                      <p:cBhvr>
                                        <p:cTn id="54" dur="1" fill="hold">
                                          <p:stCondLst>
                                            <p:cond delay="0"/>
                                          </p:stCondLst>
                                        </p:cTn>
                                        <p:tgtEl>
                                          <p:spTgt spid="632"/>
                                        </p:tgtEl>
                                        <p:attrNameLst>
                                          <p:attrName>style.visibility</p:attrName>
                                        </p:attrNameLst>
                                      </p:cBhvr>
                                      <p:to>
                                        <p:strVal val="visible"/>
                                      </p:to>
                                    </p:set>
                                    <p:animEffect transition="in" filter="fade">
                                      <p:cBhvr>
                                        <p:cTn id="55" dur="500"/>
                                        <p:tgtEl>
                                          <p:spTgt spid="63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17757" y="1287090"/>
            <a:ext cx="7717500" cy="3481200"/>
          </a:xfrm>
          <a:prstGeom prst="rect">
            <a:avLst/>
          </a:prstGeom>
        </p:spPr>
        <p:txBody>
          <a:bodyPr spcFirstLastPara="1" wrap="square" lIns="91425" tIns="91425" rIns="91425" bIns="91425" anchor="t" anchorCtr="0">
            <a:noAutofit/>
          </a:bodyPr>
          <a:lstStyle/>
          <a:p>
            <a:pPr marL="152400" indent="0">
              <a:lnSpc>
                <a:spcPct val="115000"/>
              </a:lnSpc>
              <a:buNone/>
            </a:pPr>
            <a:r>
              <a:rPr lang="fr-FR" sz="1600" b="1" dirty="0">
                <a:solidFill>
                  <a:schemeClr val="bg2">
                    <a:lumMod val="25000"/>
                  </a:schemeClr>
                </a:solidFill>
                <a:latin typeface="Berlin Sans FB Demi" panose="020E0802020502020306" pitchFamily="34" charset="0"/>
              </a:rPr>
              <a:t>Présentation de l’organisme d’accueil :</a:t>
            </a:r>
          </a:p>
        </p:txBody>
      </p:sp>
      <p:sp>
        <p:nvSpPr>
          <p:cNvPr id="92" name="Google Shape;92;p16"/>
          <p:cNvSpPr txBox="1">
            <a:spLocks noGrp="1"/>
          </p:cNvSpPr>
          <p:nvPr>
            <p:ph type="title"/>
          </p:nvPr>
        </p:nvSpPr>
        <p:spPr>
          <a:xfrm>
            <a:off x="1093832" y="57553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Contexte G</a:t>
            </a:r>
            <a:r>
              <a:rPr lang="fr-FR" sz="2400" dirty="0">
                <a:solidFill>
                  <a:schemeClr val="accent2">
                    <a:lumMod val="75000"/>
                  </a:schemeClr>
                </a:solidFill>
              </a:rPr>
              <a:t>éné</a:t>
            </a:r>
            <a:r>
              <a:rPr lang="en-ZA" sz="2400" dirty="0">
                <a:solidFill>
                  <a:schemeClr val="accent2">
                    <a:lumMod val="75000"/>
                  </a:schemeClr>
                </a:solidFill>
              </a:rPr>
              <a:t>ral de projet</a:t>
            </a:r>
            <a:endParaRPr lang="de-DE" sz="2400" b="0" dirty="0">
              <a:solidFill>
                <a:schemeClr val="accent2">
                  <a:lumMod val="75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7" name="Google Shape;1134;p36">
            <a:extLst>
              <a:ext uri="{FF2B5EF4-FFF2-40B4-BE49-F238E27FC236}">
                <a16:creationId xmlns:a16="http://schemas.microsoft.com/office/drawing/2014/main" id="{1BE02B57-DCB8-49D6-9B32-DAE11FFF0C93}"/>
              </a:ext>
            </a:extLst>
          </p:cNvPr>
          <p:cNvCxnSpPr>
            <a:cxnSpLocks/>
          </p:cNvCxnSpPr>
          <p:nvPr/>
        </p:nvCxnSpPr>
        <p:spPr>
          <a:xfrm rot="10800000" flipV="1">
            <a:off x="1794367" y="2120592"/>
            <a:ext cx="1302993" cy="464233"/>
          </a:xfrm>
          <a:prstGeom prst="bentConnector3">
            <a:avLst>
              <a:gd name="adj1" fmla="val 41813"/>
            </a:avLst>
          </a:prstGeom>
          <a:noFill/>
          <a:ln w="28575" cap="flat" cmpd="sng">
            <a:solidFill>
              <a:schemeClr val="dk1"/>
            </a:solidFill>
            <a:prstDash val="solid"/>
            <a:round/>
            <a:headEnd type="none" w="med" len="med"/>
            <a:tailEnd type="none" w="med" len="med"/>
          </a:ln>
        </p:spPr>
      </p:cxnSp>
      <p:cxnSp>
        <p:nvCxnSpPr>
          <p:cNvPr id="18" name="Google Shape;1137;p36">
            <a:extLst>
              <a:ext uri="{FF2B5EF4-FFF2-40B4-BE49-F238E27FC236}">
                <a16:creationId xmlns:a16="http://schemas.microsoft.com/office/drawing/2014/main" id="{FE38F557-3CBF-4A09-97C2-4BFB32402940}"/>
              </a:ext>
            </a:extLst>
          </p:cNvPr>
          <p:cNvCxnSpPr>
            <a:cxnSpLocks/>
          </p:cNvCxnSpPr>
          <p:nvPr/>
        </p:nvCxnSpPr>
        <p:spPr>
          <a:xfrm rot="5400000">
            <a:off x="2958213" y="2989903"/>
            <a:ext cx="1872000" cy="720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19" name="Google Shape;1139;p36">
            <a:extLst>
              <a:ext uri="{FF2B5EF4-FFF2-40B4-BE49-F238E27FC236}">
                <a16:creationId xmlns:a16="http://schemas.microsoft.com/office/drawing/2014/main" id="{B85A9324-1061-4046-822E-BD45070D9053}"/>
              </a:ext>
            </a:extLst>
          </p:cNvPr>
          <p:cNvCxnSpPr>
            <a:cxnSpLocks/>
          </p:cNvCxnSpPr>
          <p:nvPr/>
        </p:nvCxnSpPr>
        <p:spPr>
          <a:xfrm>
            <a:off x="5440205" y="2138217"/>
            <a:ext cx="1187937" cy="493435"/>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21" name="Google Shape;1142;p36">
            <a:extLst>
              <a:ext uri="{FF2B5EF4-FFF2-40B4-BE49-F238E27FC236}">
                <a16:creationId xmlns:a16="http://schemas.microsoft.com/office/drawing/2014/main" id="{DCB8ABFD-5EFA-4BD7-8939-44588115A641}"/>
              </a:ext>
            </a:extLst>
          </p:cNvPr>
          <p:cNvGrpSpPr/>
          <p:nvPr/>
        </p:nvGrpSpPr>
        <p:grpSpPr>
          <a:xfrm>
            <a:off x="3062847" y="1837804"/>
            <a:ext cx="2469273" cy="597899"/>
            <a:chOff x="3184373" y="1305722"/>
            <a:chExt cx="2775177" cy="606253"/>
          </a:xfrm>
        </p:grpSpPr>
        <p:sp>
          <p:nvSpPr>
            <p:cNvPr id="22" name="Google Shape;1143;p36">
              <a:extLst>
                <a:ext uri="{FF2B5EF4-FFF2-40B4-BE49-F238E27FC236}">
                  <a16:creationId xmlns:a16="http://schemas.microsoft.com/office/drawing/2014/main" id="{B45EDFCC-AC2E-487A-B01E-5E5EEEF8D8B8}"/>
                </a:ext>
              </a:extLst>
            </p:cNvPr>
            <p:cNvSpPr/>
            <p:nvPr/>
          </p:nvSpPr>
          <p:spPr>
            <a:xfrm rot="10800000">
              <a:off x="3184373" y="1305722"/>
              <a:ext cx="2775177" cy="606253"/>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23" name="Google Shape;1135;p36">
              <a:extLst>
                <a:ext uri="{FF2B5EF4-FFF2-40B4-BE49-F238E27FC236}">
                  <a16:creationId xmlns:a16="http://schemas.microsoft.com/office/drawing/2014/main" id="{CC94269C-46A3-4459-B0CF-3C7D88FE453D}"/>
                </a:ext>
              </a:extLst>
            </p:cNvPr>
            <p:cNvSpPr txBox="1"/>
            <p:nvPr/>
          </p:nvSpPr>
          <p:spPr>
            <a:xfrm>
              <a:off x="3411588" y="1371250"/>
              <a:ext cx="23208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Carter One"/>
                  <a:ea typeface="Carter One"/>
                  <a:cs typeface="Carter One"/>
                  <a:sym typeface="Carter One"/>
                </a:rPr>
                <a:t>Hotel cote d’or</a:t>
              </a:r>
              <a:endParaRPr lang="de-DE" sz="2000" dirty="0">
                <a:solidFill>
                  <a:schemeClr val="dk1"/>
                </a:solidFill>
                <a:latin typeface="Carter One"/>
                <a:ea typeface="Carter One"/>
                <a:cs typeface="Carter One"/>
                <a:sym typeface="Carter One"/>
              </a:endParaRPr>
            </a:p>
          </p:txBody>
        </p:sp>
      </p:grpSp>
      <p:cxnSp>
        <p:nvCxnSpPr>
          <p:cNvPr id="33" name="Google Shape;1150;p36">
            <a:extLst>
              <a:ext uri="{FF2B5EF4-FFF2-40B4-BE49-F238E27FC236}">
                <a16:creationId xmlns:a16="http://schemas.microsoft.com/office/drawing/2014/main" id="{5E5F805F-1307-4D04-B63A-DD4DDFFDA269}"/>
              </a:ext>
            </a:extLst>
          </p:cNvPr>
          <p:cNvCxnSpPr>
            <a:cxnSpLocks/>
          </p:cNvCxnSpPr>
          <p:nvPr/>
        </p:nvCxnSpPr>
        <p:spPr>
          <a:xfrm rot="16200000" flipH="1">
            <a:off x="3692872" y="2990243"/>
            <a:ext cx="1872000" cy="725342"/>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61" name="Google Shape;1134;p36">
            <a:extLst>
              <a:ext uri="{FF2B5EF4-FFF2-40B4-BE49-F238E27FC236}">
                <a16:creationId xmlns:a16="http://schemas.microsoft.com/office/drawing/2014/main" id="{36D4D741-39F8-47C0-A886-65BB2479006E}"/>
              </a:ext>
            </a:extLst>
          </p:cNvPr>
          <p:cNvCxnSpPr>
            <a:cxnSpLocks/>
          </p:cNvCxnSpPr>
          <p:nvPr/>
        </p:nvCxnSpPr>
        <p:spPr>
          <a:xfrm rot="10800000" flipV="1">
            <a:off x="1977838" y="2426030"/>
            <a:ext cx="1136599" cy="1055548"/>
          </a:xfrm>
          <a:prstGeom prst="bentConnector3">
            <a:avLst>
              <a:gd name="adj1" fmla="val 63962"/>
            </a:avLst>
          </a:prstGeom>
          <a:noFill/>
          <a:ln w="28575" cap="flat" cmpd="sng">
            <a:solidFill>
              <a:schemeClr val="dk1"/>
            </a:solidFill>
            <a:prstDash val="solid"/>
            <a:round/>
            <a:headEnd type="none" w="med" len="med"/>
            <a:tailEnd type="none" w="med" len="med"/>
          </a:ln>
        </p:spPr>
      </p:cxnSp>
      <p:cxnSp>
        <p:nvCxnSpPr>
          <p:cNvPr id="69" name="Google Shape;1139;p36">
            <a:extLst>
              <a:ext uri="{FF2B5EF4-FFF2-40B4-BE49-F238E27FC236}">
                <a16:creationId xmlns:a16="http://schemas.microsoft.com/office/drawing/2014/main" id="{0D4536D4-9DDC-410D-86EC-07ECE7CBC416}"/>
              </a:ext>
            </a:extLst>
          </p:cNvPr>
          <p:cNvCxnSpPr>
            <a:cxnSpLocks/>
          </p:cNvCxnSpPr>
          <p:nvPr/>
        </p:nvCxnSpPr>
        <p:spPr>
          <a:xfrm>
            <a:off x="5352490" y="2438794"/>
            <a:ext cx="1275652" cy="1099474"/>
          </a:xfrm>
          <a:prstGeom prst="bentConnector3">
            <a:avLst>
              <a:gd name="adj1" fmla="val 64934"/>
            </a:avLst>
          </a:prstGeom>
          <a:noFill/>
          <a:ln w="28575" cap="flat" cmpd="sng">
            <a:solidFill>
              <a:schemeClr val="dk1"/>
            </a:solidFill>
            <a:prstDash val="solid"/>
            <a:round/>
            <a:headEnd type="none" w="med" len="med"/>
            <a:tailEnd type="none" w="med" len="med"/>
          </a:ln>
        </p:spPr>
      </p:cxnSp>
      <p:pic>
        <p:nvPicPr>
          <p:cNvPr id="94" name="Picture 93">
            <a:extLst>
              <a:ext uri="{FF2B5EF4-FFF2-40B4-BE49-F238E27FC236}">
                <a16:creationId xmlns:a16="http://schemas.microsoft.com/office/drawing/2014/main" id="{6724C466-1AFD-48B0-BDD0-D744170CE2F1}"/>
              </a:ext>
            </a:extLst>
          </p:cNvPr>
          <p:cNvPicPr>
            <a:picLocks noChangeAspect="1"/>
          </p:cNvPicPr>
          <p:nvPr/>
        </p:nvPicPr>
        <p:blipFill>
          <a:blip r:embed="rId3"/>
          <a:stretch>
            <a:fillRect/>
          </a:stretch>
        </p:blipFill>
        <p:spPr>
          <a:xfrm rot="2564323">
            <a:off x="5121260" y="1775356"/>
            <a:ext cx="419614" cy="419614"/>
          </a:xfrm>
          <a:prstGeom prst="rect">
            <a:avLst/>
          </a:prstGeom>
        </p:spPr>
      </p:pic>
      <p:sp>
        <p:nvSpPr>
          <p:cNvPr id="95" name="TextBox 94">
            <a:extLst>
              <a:ext uri="{FF2B5EF4-FFF2-40B4-BE49-F238E27FC236}">
                <a16:creationId xmlns:a16="http://schemas.microsoft.com/office/drawing/2014/main" id="{05DFCE8C-4D93-46C3-9BF6-54C78B853CFF}"/>
              </a:ext>
            </a:extLst>
          </p:cNvPr>
          <p:cNvSpPr txBox="1"/>
          <p:nvPr/>
        </p:nvSpPr>
        <p:spPr>
          <a:xfrm>
            <a:off x="6628142" y="2202418"/>
            <a:ext cx="2579422"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Hôtel Côte d'Or est un établissement hôtelier situé à M</a:t>
            </a:r>
            <a:r>
              <a:rPr lang="en-ZA" dirty="0">
                <a:solidFill>
                  <a:srgbClr val="767171"/>
                </a:solidFill>
                <a:effectLst/>
                <a:latin typeface="Times New Roman" panose="02020603050405020304" pitchFamily="18" charset="0"/>
                <a:ea typeface="Calibri" panose="020F0502020204030204" pitchFamily="34" charset="0"/>
              </a:rPr>
              <a:t>’</a:t>
            </a:r>
            <a:r>
              <a:rPr lang="fr-FR" dirty="0" err="1">
                <a:solidFill>
                  <a:srgbClr val="767171"/>
                </a:solidFill>
                <a:effectLst/>
                <a:latin typeface="Times New Roman" panose="02020603050405020304" pitchFamily="18" charset="0"/>
                <a:ea typeface="Calibri" panose="020F0502020204030204" pitchFamily="34" charset="0"/>
              </a:rPr>
              <a:t>Diq</a:t>
            </a:r>
            <a:r>
              <a:rPr lang="fr-FR" dirty="0">
                <a:solidFill>
                  <a:srgbClr val="767171"/>
                </a:solidFill>
                <a:latin typeface="Times New Roman" panose="02020603050405020304" pitchFamily="18" charset="0"/>
                <a:ea typeface="Calibri" panose="020F0502020204030204" pitchFamily="34" charset="0"/>
              </a:rPr>
              <a:t> , Maroc.</a:t>
            </a:r>
            <a:endParaRPr lang="de-DE" sz="1100" dirty="0"/>
          </a:p>
        </p:txBody>
      </p:sp>
      <p:sp>
        <p:nvSpPr>
          <p:cNvPr id="113" name="TextBox 112">
            <a:extLst>
              <a:ext uri="{FF2B5EF4-FFF2-40B4-BE49-F238E27FC236}">
                <a16:creationId xmlns:a16="http://schemas.microsoft.com/office/drawing/2014/main" id="{F6E5023D-6827-44EC-A358-96D50B156E67}"/>
              </a:ext>
            </a:extLst>
          </p:cNvPr>
          <p:cNvSpPr txBox="1"/>
          <p:nvPr/>
        </p:nvSpPr>
        <p:spPr>
          <a:xfrm>
            <a:off x="61823" y="3291836"/>
            <a:ext cx="2308861"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propose des chambres,</a:t>
            </a:r>
          </a:p>
          <a:p>
            <a:r>
              <a:rPr lang="fr-FR" dirty="0">
                <a:solidFill>
                  <a:srgbClr val="767171"/>
                </a:solidFill>
                <a:effectLst/>
                <a:latin typeface="Times New Roman" panose="02020603050405020304" pitchFamily="18" charset="0"/>
                <a:ea typeface="Calibri" panose="020F0502020204030204" pitchFamily="34" charset="0"/>
              </a:rPr>
              <a:t> des suites et des appartements  confortables </a:t>
            </a:r>
            <a:endParaRPr lang="de-DE" sz="1100" dirty="0"/>
          </a:p>
        </p:txBody>
      </p:sp>
      <p:sp>
        <p:nvSpPr>
          <p:cNvPr id="115" name="TextBox 114">
            <a:extLst>
              <a:ext uri="{FF2B5EF4-FFF2-40B4-BE49-F238E27FC236}">
                <a16:creationId xmlns:a16="http://schemas.microsoft.com/office/drawing/2014/main" id="{679ECA4A-D2D3-4934-9854-33181CCDE129}"/>
              </a:ext>
            </a:extLst>
          </p:cNvPr>
          <p:cNvSpPr txBox="1"/>
          <p:nvPr/>
        </p:nvSpPr>
        <p:spPr>
          <a:xfrm>
            <a:off x="6611625" y="3362975"/>
            <a:ext cx="2440388"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dispose la climatisation,  la télévision à écran plat, et la connexion Wi-Fi gratuite.</a:t>
            </a:r>
            <a:endParaRPr lang="de-DE" sz="1100" dirty="0"/>
          </a:p>
        </p:txBody>
      </p:sp>
      <p:sp>
        <p:nvSpPr>
          <p:cNvPr id="126" name="TextBox 125">
            <a:extLst>
              <a:ext uri="{FF2B5EF4-FFF2-40B4-BE49-F238E27FC236}">
                <a16:creationId xmlns:a16="http://schemas.microsoft.com/office/drawing/2014/main" id="{AD158EDF-1814-4800-921B-35F432280B7F}"/>
              </a:ext>
            </a:extLst>
          </p:cNvPr>
          <p:cNvSpPr txBox="1"/>
          <p:nvPr/>
        </p:nvSpPr>
        <p:spPr>
          <a:xfrm>
            <a:off x="264712" y="2387084"/>
            <a:ext cx="1529654" cy="738664"/>
          </a:xfrm>
          <a:prstGeom prst="rect">
            <a:avLst/>
          </a:prstGeom>
          <a:noFill/>
        </p:spPr>
        <p:txBody>
          <a:bodyPr wrap="square" rtlCol="0">
            <a:spAutoFit/>
          </a:bodyPr>
          <a:lstStyle/>
          <a:p>
            <a:r>
              <a:rPr lang="fr-FR" dirty="0">
                <a:solidFill>
                  <a:srgbClr val="767171"/>
                </a:solidFill>
                <a:latin typeface="Times New Roman" panose="02020603050405020304" pitchFamily="18" charset="0"/>
                <a:ea typeface="Calibri" panose="020F0502020204030204" pitchFamily="34" charset="0"/>
              </a:rPr>
              <a:t>Il a une v</a:t>
            </a:r>
            <a:r>
              <a:rPr lang="fr-FR" dirty="0">
                <a:solidFill>
                  <a:srgbClr val="767171"/>
                </a:solidFill>
                <a:effectLst/>
                <a:latin typeface="Times New Roman" panose="02020603050405020304" pitchFamily="18" charset="0"/>
                <a:ea typeface="Calibri" panose="020F0502020204030204" pitchFamily="34" charset="0"/>
              </a:rPr>
              <a:t>ue panoramique sur la mer</a:t>
            </a:r>
            <a:r>
              <a:rPr lang="en-ZA" dirty="0">
                <a:solidFill>
                  <a:srgbClr val="767171"/>
                </a:solidFill>
                <a:effectLst/>
                <a:latin typeface="Times New Roman" panose="02020603050405020304" pitchFamily="18" charset="0"/>
                <a:ea typeface="Calibri" panose="020F0502020204030204" pitchFamily="34" charset="0"/>
              </a:rPr>
              <a:t>.</a:t>
            </a:r>
            <a:endParaRPr lang="de-DE" sz="1100" dirty="0"/>
          </a:p>
        </p:txBody>
      </p:sp>
      <p:sp>
        <p:nvSpPr>
          <p:cNvPr id="144" name="TextBox 143">
            <a:extLst>
              <a:ext uri="{FF2B5EF4-FFF2-40B4-BE49-F238E27FC236}">
                <a16:creationId xmlns:a16="http://schemas.microsoft.com/office/drawing/2014/main" id="{2A8CA2AA-74BD-4C15-AC51-F16C478DB5CB}"/>
              </a:ext>
            </a:extLst>
          </p:cNvPr>
          <p:cNvSpPr txBox="1"/>
          <p:nvPr/>
        </p:nvSpPr>
        <p:spPr>
          <a:xfrm>
            <a:off x="4892039" y="4288584"/>
            <a:ext cx="3177457"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L'hôtel dispose d'un café, d'un restaurant servant une cuisine internationale et marocaine.</a:t>
            </a:r>
            <a:endParaRPr lang="de-DE" sz="1100" dirty="0"/>
          </a:p>
        </p:txBody>
      </p:sp>
      <p:sp>
        <p:nvSpPr>
          <p:cNvPr id="150" name="TextBox 149">
            <a:extLst>
              <a:ext uri="{FF2B5EF4-FFF2-40B4-BE49-F238E27FC236}">
                <a16:creationId xmlns:a16="http://schemas.microsoft.com/office/drawing/2014/main" id="{EFF84C0E-C901-4BB4-A132-93153542CCBE}"/>
              </a:ext>
            </a:extLst>
          </p:cNvPr>
          <p:cNvSpPr txBox="1"/>
          <p:nvPr/>
        </p:nvSpPr>
        <p:spPr>
          <a:xfrm>
            <a:off x="2571060" y="4306360"/>
            <a:ext cx="2538554" cy="523220"/>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est situé à proximité de plusieurs </a:t>
            </a:r>
            <a:r>
              <a:rPr lang="fr-FR" dirty="0"/>
              <a:t> </a:t>
            </a:r>
            <a:r>
              <a:rPr lang="fr-FR" dirty="0">
                <a:solidFill>
                  <a:srgbClr val="767171"/>
                </a:solidFill>
                <a:latin typeface="Times New Roman" panose="02020603050405020304" pitchFamily="18" charset="0"/>
                <a:ea typeface="Calibri" panose="020F0502020204030204" pitchFamily="34" charset="0"/>
              </a:rPr>
              <a:t>plages.</a:t>
            </a:r>
            <a:endParaRPr lang="de-DE" dirty="0">
              <a:solidFill>
                <a:srgbClr val="767171"/>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941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113" grpId="0"/>
      <p:bldP spid="115" grpId="0"/>
      <p:bldP spid="126" grpId="0"/>
      <p:bldP spid="144" grpId="0"/>
      <p:bldP spid="1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Réservations </a:t>
            </a:r>
            <a:endParaRPr sz="2400" dirty="0">
              <a:solidFill>
                <a:schemeClr val="dk1"/>
              </a:solidFill>
              <a:latin typeface="Carter One"/>
              <a:ea typeface="Carter One"/>
              <a:cs typeface="Carter One"/>
              <a:sym typeface="Carter One"/>
            </a:endParaRPr>
          </a:p>
        </p:txBody>
      </p:sp>
      <p:cxnSp>
        <p:nvCxnSpPr>
          <p:cNvPr id="626" name="Google Shape;626;p28"/>
          <p:cNvCxnSpPr>
            <a:cxnSpLocks/>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59" cy="1721632"/>
            <a:chOff x="719433" y="2712163"/>
            <a:chExt cx="2008559"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Formulaire</a:t>
              </a:r>
              <a:endParaRPr sz="18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Paiement</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324014" y="2712163"/>
            <a:ext cx="2301072" cy="1721632"/>
            <a:chOff x="6324014" y="2712163"/>
            <a:chExt cx="2301072" cy="1721632"/>
          </a:xfrm>
        </p:grpSpPr>
        <p:sp>
          <p:nvSpPr>
            <p:cNvPr id="643" name="Google Shape;643;p28"/>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ivvic"/>
                  <a:ea typeface="Livvic"/>
                  <a:cs typeface="Livvic"/>
                  <a:sym typeface="Livvic"/>
                </a:rPr>
                <a:t>Validation du paiement et confirmation avec un email </a:t>
              </a:r>
              <a:r>
                <a:rPr lang="fr-FR" dirty="0">
                  <a:solidFill>
                    <a:schemeClr val="dk1"/>
                  </a:solidFill>
                  <a:latin typeface="Livvic"/>
                </a:rPr>
                <a:t>et la possibilité</a:t>
              </a:r>
              <a:r>
                <a:rPr lang="en-ZA" dirty="0">
                  <a:solidFill>
                    <a:schemeClr val="dk1"/>
                  </a:solidFill>
                  <a:latin typeface="Livvic"/>
                </a:rPr>
                <a:t> de t</a:t>
              </a:r>
              <a:r>
                <a:rPr lang="fr-FR" dirty="0">
                  <a:solidFill>
                    <a:schemeClr val="dk1"/>
                  </a:solidFill>
                  <a:latin typeface="Livvic"/>
                </a:rPr>
                <a:t>é</a:t>
              </a:r>
              <a:r>
                <a:rPr lang="en-ZA" dirty="0">
                  <a:solidFill>
                    <a:schemeClr val="dk1"/>
                  </a:solidFill>
                  <a:latin typeface="Livvic"/>
                </a:rPr>
                <a:t>lecharger la facture après la validation </a:t>
              </a: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Confirmation</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2A2C2B27-95E9-4559-8EC0-441ABEB4BAAB}"/>
              </a:ext>
            </a:extLst>
          </p:cNvPr>
          <p:cNvSpPr txBox="1"/>
          <p:nvPr/>
        </p:nvSpPr>
        <p:spPr>
          <a:xfrm>
            <a:off x="227117" y="3695131"/>
            <a:ext cx="2993132" cy="738664"/>
          </a:xfrm>
          <a:prstGeom prst="rect">
            <a:avLst/>
          </a:prstGeom>
          <a:noFill/>
        </p:spPr>
        <p:txBody>
          <a:bodyPr wrap="square">
            <a:spAutoFit/>
          </a:bodyPr>
          <a:lstStyle/>
          <a:p>
            <a:pPr algn="ctr"/>
            <a:r>
              <a:rPr lang="fr-FR" dirty="0">
                <a:solidFill>
                  <a:schemeClr val="dk1"/>
                </a:solidFill>
                <a:latin typeface="Livvic"/>
              </a:rPr>
              <a:t>Formulaire de réservation en ligne avec choix de la date d'arrivée et de départ .</a:t>
            </a:r>
          </a:p>
        </p:txBody>
      </p:sp>
      <p:sp>
        <p:nvSpPr>
          <p:cNvPr id="22" name="ZoneTexte 21">
            <a:extLst>
              <a:ext uri="{FF2B5EF4-FFF2-40B4-BE49-F238E27FC236}">
                <a16:creationId xmlns:a16="http://schemas.microsoft.com/office/drawing/2014/main" id="{F9D1D3B0-5E9D-47AF-9C32-0D740B7A112B}"/>
              </a:ext>
            </a:extLst>
          </p:cNvPr>
          <p:cNvSpPr txBox="1"/>
          <p:nvPr/>
        </p:nvSpPr>
        <p:spPr>
          <a:xfrm>
            <a:off x="3016098" y="3730481"/>
            <a:ext cx="3357400" cy="523220"/>
          </a:xfrm>
          <a:prstGeom prst="rect">
            <a:avLst/>
          </a:prstGeom>
          <a:noFill/>
        </p:spPr>
        <p:txBody>
          <a:bodyPr wrap="square">
            <a:spAutoFit/>
          </a:bodyPr>
          <a:lstStyle/>
          <a:p>
            <a:pPr algn="ctr"/>
            <a:r>
              <a:rPr lang="fr-FR" dirty="0">
                <a:solidFill>
                  <a:schemeClr val="dk1"/>
                </a:solidFill>
                <a:latin typeface="Livvic"/>
              </a:rPr>
              <a:t>Confirmation instantanée de </a:t>
            </a:r>
          </a:p>
          <a:p>
            <a:pPr algn="ctr"/>
            <a:r>
              <a:rPr lang="fr-FR" dirty="0">
                <a:solidFill>
                  <a:schemeClr val="dk1"/>
                </a:solidFill>
                <a:latin typeface="Livvic"/>
              </a:rPr>
              <a:t>la disponibilité et du tarif</a:t>
            </a:r>
          </a:p>
        </p:txBody>
      </p:sp>
    </p:spTree>
    <p:extLst>
      <p:ext uri="{BB962C8B-B14F-4D97-AF65-F5344CB8AC3E}">
        <p14:creationId xmlns:p14="http://schemas.microsoft.com/office/powerpoint/2010/main" val="38318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28"/>
                                        </p:tgtEl>
                                        <p:attrNameLst>
                                          <p:attrName>style.visibility</p:attrName>
                                        </p:attrNameLst>
                                      </p:cBhvr>
                                      <p:to>
                                        <p:strVal val="visible"/>
                                      </p:to>
                                    </p:set>
                                    <p:animEffect transition="in" filter="fade">
                                      <p:cBhvr>
                                        <p:cTn id="33" dur="500"/>
                                        <p:tgtEl>
                                          <p:spTgt spid="628"/>
                                        </p:tgtEl>
                                      </p:cBhvr>
                                    </p:animEffect>
                                  </p:childTnLst>
                                </p:cTn>
                              </p:par>
                              <p:par>
                                <p:cTn id="34" presetID="10" presetClass="entr" presetSubtype="0" fill="hold" nodeType="withEffect">
                                  <p:stCondLst>
                                    <p:cond delay="0"/>
                                  </p:stCondLst>
                                  <p:childTnLst>
                                    <p:set>
                                      <p:cBhvr>
                                        <p:cTn id="35" dur="1" fill="hold">
                                          <p:stCondLst>
                                            <p:cond delay="0"/>
                                          </p:stCondLst>
                                        </p:cTn>
                                        <p:tgtEl>
                                          <p:spTgt spid="633"/>
                                        </p:tgtEl>
                                        <p:attrNameLst>
                                          <p:attrName>style.visibility</p:attrName>
                                        </p:attrNameLst>
                                      </p:cBhvr>
                                      <p:to>
                                        <p:strVal val="visible"/>
                                      </p:to>
                                    </p:set>
                                    <p:animEffect transition="in" filter="fade">
                                      <p:cBhvr>
                                        <p:cTn id="36" dur="500"/>
                                        <p:tgtEl>
                                          <p:spTgt spid="633"/>
                                        </p:tgtEl>
                                      </p:cBhvr>
                                    </p:animEffect>
                                  </p:childTnLst>
                                </p:cTn>
                              </p:par>
                              <p:par>
                                <p:cTn id="37" presetID="10" presetClass="entr" presetSubtype="0" fill="hold" nodeType="withEffect">
                                  <p:stCondLst>
                                    <p:cond delay="0"/>
                                  </p:stCondLst>
                                  <p:childTnLst>
                                    <p:set>
                                      <p:cBhvr>
                                        <p:cTn id="38" dur="1" fill="hold">
                                          <p:stCondLst>
                                            <p:cond delay="0"/>
                                          </p:stCondLst>
                                        </p:cTn>
                                        <p:tgtEl>
                                          <p:spTgt spid="638"/>
                                        </p:tgtEl>
                                        <p:attrNameLst>
                                          <p:attrName>style.visibility</p:attrName>
                                        </p:attrNameLst>
                                      </p:cBhvr>
                                      <p:to>
                                        <p:strVal val="visible"/>
                                      </p:to>
                                    </p:set>
                                    <p:animEffect transition="in" filter="fade">
                                      <p:cBhvr>
                                        <p:cTn id="39" dur="500"/>
                                        <p:tgtEl>
                                          <p:spTgt spid="6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41"/>
                                        </p:tgtEl>
                                        <p:attrNameLst>
                                          <p:attrName>style.visibility</p:attrName>
                                        </p:attrNameLst>
                                      </p:cBhvr>
                                      <p:to>
                                        <p:strVal val="visible"/>
                                      </p:to>
                                    </p:set>
                                    <p:animEffect transition="in" filter="fade">
                                      <p:cBhvr>
                                        <p:cTn id="49" dur="500"/>
                                        <p:tgtEl>
                                          <p:spTgt spid="641"/>
                                        </p:tgtEl>
                                      </p:cBhvr>
                                    </p:animEffect>
                                  </p:childTnLst>
                                </p:cTn>
                              </p:par>
                              <p:par>
                                <p:cTn id="50" presetID="10" presetClass="entr" presetSubtype="0" fill="hold" nodeType="withEffect">
                                  <p:stCondLst>
                                    <p:cond delay="0"/>
                                  </p:stCondLst>
                                  <p:childTnLst>
                                    <p:set>
                                      <p:cBhvr>
                                        <p:cTn id="51" dur="1" fill="hold">
                                          <p:stCondLst>
                                            <p:cond delay="0"/>
                                          </p:stCondLst>
                                        </p:cTn>
                                        <p:tgtEl>
                                          <p:spTgt spid="626"/>
                                        </p:tgtEl>
                                        <p:attrNameLst>
                                          <p:attrName>style.visibility</p:attrName>
                                        </p:attrNameLst>
                                      </p:cBhvr>
                                      <p:to>
                                        <p:strVal val="visible"/>
                                      </p:to>
                                    </p:set>
                                    <p:animEffect transition="in" filter="fade">
                                      <p:cBhvr>
                                        <p:cTn id="52" dur="500"/>
                                        <p:tgtEl>
                                          <p:spTgt spid="626"/>
                                        </p:tgtEl>
                                      </p:cBhvr>
                                    </p:animEffect>
                                  </p:childTnLst>
                                </p:cTn>
                              </p:par>
                              <p:par>
                                <p:cTn id="53" presetID="10" presetClass="entr" presetSubtype="0" fill="hold" nodeType="withEffect">
                                  <p:stCondLst>
                                    <p:cond delay="0"/>
                                  </p:stCondLst>
                                  <p:childTnLst>
                                    <p:set>
                                      <p:cBhvr>
                                        <p:cTn id="54" dur="1" fill="hold">
                                          <p:stCondLst>
                                            <p:cond delay="0"/>
                                          </p:stCondLst>
                                        </p:cTn>
                                        <p:tgtEl>
                                          <p:spTgt spid="632"/>
                                        </p:tgtEl>
                                        <p:attrNameLst>
                                          <p:attrName>style.visibility</p:attrName>
                                        </p:attrNameLst>
                                      </p:cBhvr>
                                      <p:to>
                                        <p:strVal val="visible"/>
                                      </p:to>
                                    </p:set>
                                    <p:animEffect transition="in" filter="fade">
                                      <p:cBhvr>
                                        <p:cTn id="55" dur="5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 propos de nous</a:t>
            </a:r>
            <a:endParaRPr sz="2400" dirty="0">
              <a:solidFill>
                <a:schemeClr val="dk1"/>
              </a:solidFill>
              <a:latin typeface="Carter One"/>
              <a:ea typeface="Carter One"/>
              <a:cs typeface="Carter One"/>
              <a:sym typeface="Carter One"/>
            </a:endParaRPr>
          </a:p>
        </p:txBody>
      </p:sp>
      <p:cxnSp>
        <p:nvCxnSpPr>
          <p:cNvPr id="626" name="Google Shape;626;p28"/>
          <p:cNvCxnSpPr>
            <a:cxnSpLocks/>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30" name="Google Shape;630;p28"/>
          <p:cNvCxnSpPr>
            <a:cxnSpLocks/>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254496" y="2289813"/>
            <a:ext cx="2105629"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92" y="2712163"/>
            <a:ext cx="2072883" cy="1597150"/>
            <a:chOff x="719492" y="2712163"/>
            <a:chExt cx="2072883" cy="1597150"/>
          </a:xfrm>
        </p:grpSpPr>
        <p:sp>
          <p:nvSpPr>
            <p:cNvPr id="636" name="Google Shape;636;p28"/>
            <p:cNvSpPr txBox="1"/>
            <p:nvPr/>
          </p:nvSpPr>
          <p:spPr>
            <a:xfrm>
              <a:off x="783875" y="3573413"/>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Livvic"/>
                </a:rPr>
                <a:t>Historique et informations sur l'hôtel</a:t>
              </a:r>
              <a:endParaRPr dirty="0">
                <a:solidFill>
                  <a:schemeClr val="dk1"/>
                </a:solidFill>
                <a:latin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Historique</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422304" y="2712163"/>
            <a:ext cx="2008537" cy="1721632"/>
            <a:chOff x="6422304" y="2712163"/>
            <a:chExt cx="2008537" cy="172163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Distinctions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AFBBC7C8-A490-497D-A3F7-EDBE14F7640A}"/>
              </a:ext>
            </a:extLst>
          </p:cNvPr>
          <p:cNvSpPr txBox="1"/>
          <p:nvPr/>
        </p:nvSpPr>
        <p:spPr>
          <a:xfrm>
            <a:off x="5779844" y="3520381"/>
            <a:ext cx="2993136" cy="738664"/>
          </a:xfrm>
          <a:prstGeom prst="rect">
            <a:avLst/>
          </a:prstGeom>
          <a:noFill/>
        </p:spPr>
        <p:txBody>
          <a:bodyPr wrap="square">
            <a:spAutoFit/>
          </a:bodyPr>
          <a:lstStyle/>
          <a:p>
            <a:pPr algn="ctr"/>
            <a:r>
              <a:rPr lang="fr-FR" dirty="0">
                <a:solidFill>
                  <a:schemeClr val="dk1"/>
                </a:solidFill>
                <a:latin typeface="Livvic"/>
              </a:rPr>
              <a:t>Mise en valeur des valeurs de l'établissement, de son équipe et de ses distinctions</a:t>
            </a:r>
          </a:p>
        </p:txBody>
      </p:sp>
    </p:spTree>
    <p:extLst>
      <p:ext uri="{BB962C8B-B14F-4D97-AF65-F5344CB8AC3E}">
        <p14:creationId xmlns:p14="http://schemas.microsoft.com/office/powerpoint/2010/main" val="181356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5"/>
                                        </p:tgtEl>
                                        <p:attrNameLst>
                                          <p:attrName>style.visibility</p:attrName>
                                        </p:attrNameLst>
                                      </p:cBhvr>
                                      <p:to>
                                        <p:strVal val="visible"/>
                                      </p:to>
                                    </p:set>
                                    <p:animEffect transition="in" filter="fade">
                                      <p:cBhvr>
                                        <p:cTn id="25" dur="500"/>
                                        <p:tgtEl>
                                          <p:spTgt spid="6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6"/>
                                        </p:tgtEl>
                                        <p:attrNameLst>
                                          <p:attrName>style.visibility</p:attrName>
                                        </p:attrNameLst>
                                      </p:cBhvr>
                                      <p:to>
                                        <p:strVal val="visible"/>
                                      </p:to>
                                    </p:set>
                                    <p:animEffect transition="in" filter="fade">
                                      <p:cBhvr>
                                        <p:cTn id="30" dur="500"/>
                                        <p:tgtEl>
                                          <p:spTgt spid="626"/>
                                        </p:tgtEl>
                                      </p:cBhvr>
                                    </p:animEffect>
                                  </p:childTnLst>
                                </p:cTn>
                              </p:par>
                              <p:par>
                                <p:cTn id="31" presetID="10" presetClass="entr" presetSubtype="0" fill="hold"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par>
                                <p:cTn id="34" presetID="10" presetClass="entr" presetSubtype="0" fill="hold" nodeType="withEffect">
                                  <p:stCondLst>
                                    <p:cond delay="0"/>
                                  </p:stCondLst>
                                  <p:childTnLst>
                                    <p:set>
                                      <p:cBhvr>
                                        <p:cTn id="35" dur="1" fill="hold">
                                          <p:stCondLst>
                                            <p:cond delay="0"/>
                                          </p:stCondLst>
                                        </p:cTn>
                                        <p:tgtEl>
                                          <p:spTgt spid="641"/>
                                        </p:tgtEl>
                                        <p:attrNameLst>
                                          <p:attrName>style.visibility</p:attrName>
                                        </p:attrNameLst>
                                      </p:cBhvr>
                                      <p:to>
                                        <p:strVal val="visible"/>
                                      </p:to>
                                    </p:set>
                                    <p:animEffect transition="in" filter="fade">
                                      <p:cBhvr>
                                        <p:cTn id="36" dur="500"/>
                                        <p:tgtEl>
                                          <p:spTgt spid="6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A454BCE6-394A-4534-898B-46BDD9CF2A76}"/>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69EEDEDC-0073-448B-8C99-2B5545DBA35A}"/>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Contact</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71D06DC0-E161-4331-9AEB-D79EB278C751}"/>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669BD2F6-62D7-4692-966E-90E54710EE21}"/>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BBD41C55-864B-4B0B-A3DD-86D6251EE6D2}"/>
              </a:ext>
            </a:extLst>
          </p:cNvPr>
          <p:cNvSpPr/>
          <p:nvPr/>
        </p:nvSpPr>
        <p:spPr>
          <a:xfrm>
            <a:off x="6229735" y="2289813"/>
            <a:ext cx="2194748"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10" name="Google Shape;634;p28">
            <a:extLst>
              <a:ext uri="{FF2B5EF4-FFF2-40B4-BE49-F238E27FC236}">
                <a16:creationId xmlns:a16="http://schemas.microsoft.com/office/drawing/2014/main" id="{11B39859-D736-4B9F-AE73-C6EC5A509451}"/>
              </a:ext>
            </a:extLst>
          </p:cNvPr>
          <p:cNvSpPr/>
          <p:nvPr/>
        </p:nvSpPr>
        <p:spPr>
          <a:xfrm>
            <a:off x="719517" y="2341463"/>
            <a:ext cx="2008416"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55C9D1C4-C2FB-49FA-ACBD-BCD036BD89F4}"/>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356E769A-B104-4089-BCD6-1620A6F1985F}"/>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FAD57D95-E070-4988-8211-A3099D21AA88}"/>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a:solidFill>
                    <a:schemeClr val="dk1"/>
                  </a:solidFill>
                  <a:latin typeface="Livvic"/>
                  <a:ea typeface="Livvic"/>
                  <a:cs typeface="Livvic"/>
                  <a:sym typeface="Livvic"/>
                </a:rPr>
                <a:t>Formulaire</a:t>
              </a:r>
            </a:p>
          </p:txBody>
        </p:sp>
      </p:grpSp>
      <p:grpSp>
        <p:nvGrpSpPr>
          <p:cNvPr id="17" name="Google Shape;641;p28">
            <a:extLst>
              <a:ext uri="{FF2B5EF4-FFF2-40B4-BE49-F238E27FC236}">
                <a16:creationId xmlns:a16="http://schemas.microsoft.com/office/drawing/2014/main" id="{6CA2A4F0-C365-476E-9C67-8601C8D94F5E}"/>
              </a:ext>
            </a:extLst>
          </p:cNvPr>
          <p:cNvGrpSpPr/>
          <p:nvPr/>
        </p:nvGrpSpPr>
        <p:grpSpPr>
          <a:xfrm>
            <a:off x="6422304" y="2712163"/>
            <a:ext cx="2008537" cy="1721632"/>
            <a:chOff x="6422304" y="2712163"/>
            <a:chExt cx="2008537" cy="1721632"/>
          </a:xfrm>
        </p:grpSpPr>
        <p:sp>
          <p:nvSpPr>
            <p:cNvPr id="18" name="Google Shape;643;p28">
              <a:extLst>
                <a:ext uri="{FF2B5EF4-FFF2-40B4-BE49-F238E27FC236}">
                  <a16:creationId xmlns:a16="http://schemas.microsoft.com/office/drawing/2014/main" id="{6C73DF5B-3ADA-4E20-B2FE-A3B36770BAB1}"/>
                </a:ext>
              </a:extLst>
            </p:cNvPr>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BC33179C-A228-465F-82A3-AE8347B5BCA8}"/>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Coordonnées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2EFF25B-ECA6-443F-A978-DE3210695C1B}"/>
              </a:ext>
            </a:extLst>
          </p:cNvPr>
          <p:cNvSpPr txBox="1"/>
          <p:nvPr/>
        </p:nvSpPr>
        <p:spPr>
          <a:xfrm>
            <a:off x="6229735" y="3621063"/>
            <a:ext cx="2490479" cy="738664"/>
          </a:xfrm>
          <a:prstGeom prst="rect">
            <a:avLst/>
          </a:prstGeom>
          <a:noFill/>
        </p:spPr>
        <p:txBody>
          <a:bodyPr wrap="square">
            <a:spAutoFit/>
          </a:bodyPr>
          <a:lstStyle/>
          <a:p>
            <a:pPr algn="ctr"/>
            <a:r>
              <a:rPr lang="fr-FR" dirty="0">
                <a:solidFill>
                  <a:schemeClr val="dk1"/>
                </a:solidFill>
                <a:latin typeface="Livvic"/>
              </a:rPr>
              <a:t>Coordonnées de l'hôtel (adresse, numéro de téléphone, adresse e-mail)</a:t>
            </a:r>
          </a:p>
        </p:txBody>
      </p:sp>
      <p:sp>
        <p:nvSpPr>
          <p:cNvPr id="22" name="ZoneTexte 21">
            <a:extLst>
              <a:ext uri="{FF2B5EF4-FFF2-40B4-BE49-F238E27FC236}">
                <a16:creationId xmlns:a16="http://schemas.microsoft.com/office/drawing/2014/main" id="{6F7EE11A-47AD-4AF6-AD9C-25F29B921B4A}"/>
              </a:ext>
            </a:extLst>
          </p:cNvPr>
          <p:cNvSpPr txBox="1"/>
          <p:nvPr/>
        </p:nvSpPr>
        <p:spPr>
          <a:xfrm>
            <a:off x="648080" y="3697895"/>
            <a:ext cx="2490479" cy="738664"/>
          </a:xfrm>
          <a:prstGeom prst="rect">
            <a:avLst/>
          </a:prstGeom>
          <a:noFill/>
        </p:spPr>
        <p:txBody>
          <a:bodyPr wrap="square">
            <a:spAutoFit/>
          </a:bodyPr>
          <a:lstStyle/>
          <a:p>
            <a:pPr algn="ctr"/>
            <a:r>
              <a:rPr lang="fr-FR" dirty="0">
                <a:solidFill>
                  <a:schemeClr val="dk1"/>
                </a:solidFill>
                <a:latin typeface="Livvic"/>
              </a:rPr>
              <a:t>Formulaire de contact pour les demandes spécifiques ou les questions</a:t>
            </a:r>
          </a:p>
        </p:txBody>
      </p:sp>
    </p:spTree>
    <p:extLst>
      <p:ext uri="{BB962C8B-B14F-4D97-AF65-F5344CB8AC3E}">
        <p14:creationId xmlns:p14="http://schemas.microsoft.com/office/powerpoint/2010/main" val="233703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F21A2D58-B4A9-4E33-80C8-D620D8FA8583}"/>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70F51B97-23AA-49E5-B1F9-0C1BD0559A89}"/>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Connexion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0675C937-7E53-4B6A-8B23-B79BAFD39B81}"/>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99F7A4FE-FAF7-4DB0-B501-4896629FE9ED}"/>
              </a:ext>
            </a:extLst>
          </p:cNvPr>
          <p:cNvCxnSpPr>
            <a:stCxn id="4" idx="2"/>
            <a:endCxn id="16" idx="0"/>
          </p:cNvCxnSpPr>
          <p:nvPr/>
        </p:nvCxnSpPr>
        <p:spPr>
          <a:xfrm>
            <a:off x="4575150" y="1848700"/>
            <a:ext cx="32" cy="822219"/>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5B0DF78D-6638-4048-8AA8-9EF56EB4C18B}"/>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4B3CD8B1-A4DD-44E0-8059-1F8354E5610C}"/>
              </a:ext>
            </a:extLst>
          </p:cNvPr>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6E364D39-240A-44EA-A12C-4646FAEFBF26}"/>
              </a:ext>
            </a:extLst>
          </p:cNvPr>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316D9194-5CE3-483B-BE4A-CB9B06C8A5E8}"/>
              </a:ext>
            </a:extLst>
          </p:cNvPr>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56D0DE14-559F-4570-8083-5525BC25D4A6}"/>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3F171923-696B-41C9-916A-060800302827}"/>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A222539F-E9B0-454D-8C5E-59795ECC00B0}"/>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Formulaire</a:t>
              </a:r>
              <a:endParaRPr sz="18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641F8FC4-214C-453C-B8AB-F08314EAB5AD}"/>
              </a:ext>
            </a:extLst>
          </p:cNvPr>
          <p:cNvGrpSpPr/>
          <p:nvPr/>
        </p:nvGrpSpPr>
        <p:grpSpPr>
          <a:xfrm>
            <a:off x="3570867" y="2670919"/>
            <a:ext cx="2008565" cy="1721632"/>
            <a:chOff x="3570869" y="2712163"/>
            <a:chExt cx="2008565" cy="1721632"/>
          </a:xfrm>
        </p:grpSpPr>
        <p:sp>
          <p:nvSpPr>
            <p:cNvPr id="15" name="Google Shape;640;p28">
              <a:extLst>
                <a:ext uri="{FF2B5EF4-FFF2-40B4-BE49-F238E27FC236}">
                  <a16:creationId xmlns:a16="http://schemas.microsoft.com/office/drawing/2014/main" id="{1A186E84-BA67-48C7-A0E9-78BFB623DC08}"/>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72F1B6BF-284F-4703-ACD0-0DBD31FDA019}"/>
                </a:ext>
              </a:extLst>
            </p:cNvPr>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Inscription</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F9835717-74AD-4FFC-A948-7B096FA690BC}"/>
              </a:ext>
            </a:extLst>
          </p:cNvPr>
          <p:cNvGrpSpPr/>
          <p:nvPr/>
        </p:nvGrpSpPr>
        <p:grpSpPr>
          <a:xfrm>
            <a:off x="6324014" y="2712163"/>
            <a:ext cx="2301072" cy="1721632"/>
            <a:chOff x="6324014" y="2712163"/>
            <a:chExt cx="2301072" cy="1721632"/>
          </a:xfrm>
        </p:grpSpPr>
        <p:sp>
          <p:nvSpPr>
            <p:cNvPr id="18" name="Google Shape;643;p28">
              <a:extLst>
                <a:ext uri="{FF2B5EF4-FFF2-40B4-BE49-F238E27FC236}">
                  <a16:creationId xmlns:a16="http://schemas.microsoft.com/office/drawing/2014/main" id="{840837F8-1BBF-444E-BD01-A3BECD882D34}"/>
                </a:ext>
              </a:extLst>
            </p:cNvPr>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Livvic"/>
                  <a:ea typeface="Livvic"/>
                  <a:cs typeface="Livvic"/>
                  <a:sym typeface="Livvic"/>
                </a:rPr>
                <a:t>Option pour récupérer un mot de passe oublié ou créer un nouveau compte</a:t>
              </a: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964BA9F9-0A91-4B00-81E4-CCD54CDCE21E}"/>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Confirmation</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402B2B5-69D7-417E-9837-529F93C9EAA2}"/>
              </a:ext>
            </a:extLst>
          </p:cNvPr>
          <p:cNvSpPr txBox="1"/>
          <p:nvPr/>
        </p:nvSpPr>
        <p:spPr>
          <a:xfrm>
            <a:off x="227117" y="3695131"/>
            <a:ext cx="2993132" cy="738664"/>
          </a:xfrm>
          <a:prstGeom prst="rect">
            <a:avLst/>
          </a:prstGeom>
          <a:noFill/>
        </p:spPr>
        <p:txBody>
          <a:bodyPr wrap="square">
            <a:spAutoFit/>
          </a:bodyPr>
          <a:lstStyle/>
          <a:p>
            <a:pPr algn="ctr"/>
            <a:r>
              <a:rPr lang="fr-FR" dirty="0">
                <a:solidFill>
                  <a:schemeClr val="dk1"/>
                </a:solidFill>
                <a:latin typeface="Livvic"/>
              </a:rPr>
              <a:t>Formulaire de connexion pour les utilisateurs administratifs ou clients</a:t>
            </a:r>
          </a:p>
        </p:txBody>
      </p:sp>
      <p:sp>
        <p:nvSpPr>
          <p:cNvPr id="21" name="ZoneTexte 20">
            <a:extLst>
              <a:ext uri="{FF2B5EF4-FFF2-40B4-BE49-F238E27FC236}">
                <a16:creationId xmlns:a16="http://schemas.microsoft.com/office/drawing/2014/main" id="{D64B3F53-8B0E-47BD-9D87-735E86D54CDF}"/>
              </a:ext>
            </a:extLst>
          </p:cNvPr>
          <p:cNvSpPr txBox="1"/>
          <p:nvPr/>
        </p:nvSpPr>
        <p:spPr>
          <a:xfrm>
            <a:off x="3430780" y="3717281"/>
            <a:ext cx="2492973" cy="738664"/>
          </a:xfrm>
          <a:prstGeom prst="rect">
            <a:avLst/>
          </a:prstGeom>
          <a:noFill/>
        </p:spPr>
        <p:txBody>
          <a:bodyPr wrap="square">
            <a:spAutoFit/>
          </a:bodyPr>
          <a:lstStyle/>
          <a:p>
            <a:pPr algn="ctr"/>
            <a:r>
              <a:rPr lang="fr-FR" dirty="0">
                <a:solidFill>
                  <a:schemeClr val="dk1"/>
                </a:solidFill>
                <a:latin typeface="Livvic"/>
              </a:rPr>
              <a:t>Un bouton pour redirigé l'utilisateur vers la page d'inscription</a:t>
            </a:r>
          </a:p>
        </p:txBody>
      </p:sp>
    </p:spTree>
    <p:extLst>
      <p:ext uri="{BB962C8B-B14F-4D97-AF65-F5344CB8AC3E}">
        <p14:creationId xmlns:p14="http://schemas.microsoft.com/office/powerpoint/2010/main" val="235717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91BBB6CD-5E49-4D81-A311-B088F03DFC78}"/>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38D23B40-B363-4D9E-800D-CE91B0C708B6}"/>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Espace client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E55500EF-A15D-49C2-94AB-4733BB0A9668}"/>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7BC99381-B173-4B83-A4FD-791DB0AA32B7}"/>
              </a:ext>
            </a:extLst>
          </p:cNvPr>
          <p:cNvCxnSpPr>
            <a:stCxn id="4" idx="2"/>
            <a:endCxn id="16"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BB937545-DAE6-4990-809C-33F5F27C8396}"/>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D9BEFA2B-778B-43B4-8BAA-C0DCA161DCBF}"/>
              </a:ext>
            </a:extLst>
          </p:cNvPr>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09B05CF5-5200-4C1A-AB18-EC5F0D62E4F7}"/>
              </a:ext>
            </a:extLst>
          </p:cNvPr>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637E4179-DCF7-4080-A6EB-8BCEE096FA5D}"/>
              </a:ext>
            </a:extLst>
          </p:cNvPr>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6B9BCA3C-45FA-48D5-BECB-384025DA432F}"/>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F2C034C3-F7AF-41CA-AF08-172E50DC8106}"/>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5157FE99-B8DF-400C-B0E4-965195C3A519}"/>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Points</a:t>
              </a:r>
              <a:endParaRPr sz="18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4228E0B3-C55F-4319-8CF4-8C46CA96454E}"/>
              </a:ext>
            </a:extLst>
          </p:cNvPr>
          <p:cNvGrpSpPr/>
          <p:nvPr/>
        </p:nvGrpSpPr>
        <p:grpSpPr>
          <a:xfrm>
            <a:off x="3570869" y="2712163"/>
            <a:ext cx="2008565" cy="1721632"/>
            <a:chOff x="3570869" y="2712163"/>
            <a:chExt cx="2008565" cy="1721632"/>
          </a:xfrm>
        </p:grpSpPr>
        <p:sp>
          <p:nvSpPr>
            <p:cNvPr id="15" name="Google Shape;640;p28">
              <a:extLst>
                <a:ext uri="{FF2B5EF4-FFF2-40B4-BE49-F238E27FC236}">
                  <a16:creationId xmlns:a16="http://schemas.microsoft.com/office/drawing/2014/main" id="{4159FDED-0FD0-481B-9568-3BA50C61191D}"/>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A6DDA281-50EA-48E7-83D0-241324E9DED2}"/>
                </a:ext>
              </a:extLst>
            </p:cNvPr>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Historique</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BF14B62B-EAFE-44DF-A012-B9F3CC658809}"/>
              </a:ext>
            </a:extLst>
          </p:cNvPr>
          <p:cNvGrpSpPr/>
          <p:nvPr/>
        </p:nvGrpSpPr>
        <p:grpSpPr>
          <a:xfrm>
            <a:off x="6324014" y="2712163"/>
            <a:ext cx="2301072" cy="1721632"/>
            <a:chOff x="6324014" y="2712163"/>
            <a:chExt cx="2301072" cy="1721632"/>
          </a:xfrm>
        </p:grpSpPr>
        <p:sp>
          <p:nvSpPr>
            <p:cNvPr id="18" name="Google Shape;643;p28">
              <a:extLst>
                <a:ext uri="{FF2B5EF4-FFF2-40B4-BE49-F238E27FC236}">
                  <a16:creationId xmlns:a16="http://schemas.microsoft.com/office/drawing/2014/main" id="{2487F359-FDBD-4799-9F3B-4F7A599B8981}"/>
                </a:ext>
              </a:extLst>
            </p:cNvPr>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ivvic"/>
                  <a:ea typeface="Livvic"/>
                  <a:cs typeface="Livvic"/>
                  <a:sym typeface="Livvic"/>
                </a:rPr>
                <a:t>Visualisation du profil et Modifications des informations personnelles</a:t>
              </a: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DA44A8ED-198A-4BF5-B6E5-3DFE44B752A7}"/>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Profil</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AC8A5574-746E-4B81-B476-EC285C23BC46}"/>
              </a:ext>
            </a:extLst>
          </p:cNvPr>
          <p:cNvSpPr txBox="1"/>
          <p:nvPr/>
        </p:nvSpPr>
        <p:spPr>
          <a:xfrm>
            <a:off x="227117" y="3695131"/>
            <a:ext cx="2993132" cy="523220"/>
          </a:xfrm>
          <a:prstGeom prst="rect">
            <a:avLst/>
          </a:prstGeom>
          <a:noFill/>
        </p:spPr>
        <p:txBody>
          <a:bodyPr wrap="square">
            <a:spAutoFit/>
          </a:bodyPr>
          <a:lstStyle/>
          <a:p>
            <a:pPr algn="ctr"/>
            <a:r>
              <a:rPr lang="fr-FR" dirty="0">
                <a:solidFill>
                  <a:schemeClr val="dk1"/>
                </a:solidFill>
                <a:latin typeface="Livvic"/>
              </a:rPr>
              <a:t>Le Total des points gagnés pour chaque réservation</a:t>
            </a:r>
          </a:p>
        </p:txBody>
      </p:sp>
      <p:sp>
        <p:nvSpPr>
          <p:cNvPr id="21" name="ZoneTexte 20">
            <a:extLst>
              <a:ext uri="{FF2B5EF4-FFF2-40B4-BE49-F238E27FC236}">
                <a16:creationId xmlns:a16="http://schemas.microsoft.com/office/drawing/2014/main" id="{6A02EC06-6E1F-4488-9872-2C47A994CFED}"/>
              </a:ext>
            </a:extLst>
          </p:cNvPr>
          <p:cNvSpPr txBox="1"/>
          <p:nvPr/>
        </p:nvSpPr>
        <p:spPr>
          <a:xfrm>
            <a:off x="3016098" y="3730481"/>
            <a:ext cx="3357400" cy="523220"/>
          </a:xfrm>
          <a:prstGeom prst="rect">
            <a:avLst/>
          </a:prstGeom>
          <a:noFill/>
        </p:spPr>
        <p:txBody>
          <a:bodyPr wrap="square">
            <a:spAutoFit/>
          </a:bodyPr>
          <a:lstStyle/>
          <a:p>
            <a:pPr algn="ctr"/>
            <a:r>
              <a:rPr lang="fr-FR" dirty="0">
                <a:solidFill>
                  <a:schemeClr val="dk1"/>
                </a:solidFill>
                <a:latin typeface="Livvic"/>
              </a:rPr>
              <a:t>Visualisation de l’historique des réservations</a:t>
            </a:r>
          </a:p>
        </p:txBody>
      </p:sp>
    </p:spTree>
    <p:extLst>
      <p:ext uri="{BB962C8B-B14F-4D97-AF65-F5344CB8AC3E}">
        <p14:creationId xmlns:p14="http://schemas.microsoft.com/office/powerpoint/2010/main" val="349010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56577105-B2AA-430A-A153-8EB5D5A3E1A0}"/>
              </a:ext>
            </a:extLst>
          </p:cNvPr>
          <p:cNvSpPr txBox="1">
            <a:spLocks noGrp="1"/>
          </p:cNvSpPr>
          <p:nvPr>
            <p:ph type="title"/>
          </p:nvPr>
        </p:nvSpPr>
        <p:spPr>
          <a:xfrm>
            <a:off x="256085" y="19004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Plan de navigation :</a:t>
            </a:r>
            <a:endParaRPr sz="2400" dirty="0"/>
          </a:p>
        </p:txBody>
      </p:sp>
      <p:sp>
        <p:nvSpPr>
          <p:cNvPr id="4" name="Google Shape;625;p28">
            <a:extLst>
              <a:ext uri="{FF2B5EF4-FFF2-40B4-BE49-F238E27FC236}">
                <a16:creationId xmlns:a16="http://schemas.microsoft.com/office/drawing/2014/main" id="{A2BA5B2E-6389-4275-8697-83A9CD3753C7}"/>
              </a:ext>
            </a:extLst>
          </p:cNvPr>
          <p:cNvSpPr txBox="1"/>
          <p:nvPr/>
        </p:nvSpPr>
        <p:spPr>
          <a:xfrm>
            <a:off x="2828204" y="2484652"/>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Espace Admin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7BC8348F-306E-4186-894F-C010F3B98B2E}"/>
              </a:ext>
            </a:extLst>
          </p:cNvPr>
          <p:cNvCxnSpPr>
            <a:cxnSpLocks/>
          </p:cNvCxnSpPr>
          <p:nvPr/>
        </p:nvCxnSpPr>
        <p:spPr>
          <a:xfrm>
            <a:off x="5663217" y="2710252"/>
            <a:ext cx="1388400" cy="1009475"/>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15242467-30B4-46D1-A8A6-4C9C5317BED3}"/>
              </a:ext>
            </a:extLst>
          </p:cNvPr>
          <p:cNvCxnSpPr>
            <a:cxnSpLocks/>
            <a:stCxn id="4" idx="2"/>
            <a:endCxn id="16" idx="0"/>
          </p:cNvCxnSpPr>
          <p:nvPr/>
        </p:nvCxnSpPr>
        <p:spPr>
          <a:xfrm>
            <a:off x="4418354" y="2935852"/>
            <a:ext cx="0" cy="674945"/>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2B03A17C-1443-4CBB-A205-EAA376205F09}"/>
              </a:ext>
            </a:extLst>
          </p:cNvPr>
          <p:cNvCxnSpPr>
            <a:cxnSpLocks/>
          </p:cNvCxnSpPr>
          <p:nvPr/>
        </p:nvCxnSpPr>
        <p:spPr>
          <a:xfrm rot="10800000" flipV="1">
            <a:off x="1618460" y="2697040"/>
            <a:ext cx="1329545" cy="852806"/>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E2430F3B-2F48-4C55-B9AE-A3A102273851}"/>
              </a:ext>
            </a:extLst>
          </p:cNvPr>
          <p:cNvSpPr/>
          <p:nvPr/>
        </p:nvSpPr>
        <p:spPr>
          <a:xfrm>
            <a:off x="6008504" y="335419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3671DC1B-08F0-4C72-B151-51094A358567}"/>
              </a:ext>
            </a:extLst>
          </p:cNvPr>
          <p:cNvSpPr/>
          <p:nvPr/>
        </p:nvSpPr>
        <p:spPr>
          <a:xfrm>
            <a:off x="3612567" y="3315121"/>
            <a:ext cx="188060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FE69D783-FFFB-4372-9BA9-027053B8DC1D}"/>
              </a:ext>
            </a:extLst>
          </p:cNvPr>
          <p:cNvSpPr/>
          <p:nvPr/>
        </p:nvSpPr>
        <p:spPr>
          <a:xfrm>
            <a:off x="508801" y="3281767"/>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FA4958D2-97F0-42EB-B318-2C8F4936214F}"/>
              </a:ext>
            </a:extLst>
          </p:cNvPr>
          <p:cNvGrpSpPr/>
          <p:nvPr/>
        </p:nvGrpSpPr>
        <p:grpSpPr>
          <a:xfrm>
            <a:off x="494409" y="3563058"/>
            <a:ext cx="2008500" cy="1009239"/>
            <a:chOff x="719433" y="3424556"/>
            <a:chExt cx="2008500" cy="1009239"/>
          </a:xfrm>
        </p:grpSpPr>
        <p:sp>
          <p:nvSpPr>
            <p:cNvPr id="12" name="Google Shape;636;p28">
              <a:extLst>
                <a:ext uri="{FF2B5EF4-FFF2-40B4-BE49-F238E27FC236}">
                  <a16:creationId xmlns:a16="http://schemas.microsoft.com/office/drawing/2014/main" id="{EC546654-C3D0-4CD6-9879-374734ED3A89}"/>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A3CADB48-4E67-46D3-BD9F-CD8746C3CC5A}"/>
                </a:ext>
              </a:extLst>
            </p:cNvPr>
            <p:cNvSpPr txBox="1"/>
            <p:nvPr/>
          </p:nvSpPr>
          <p:spPr>
            <a:xfrm>
              <a:off x="719433" y="3424556"/>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Chambres</a:t>
              </a:r>
              <a:endParaRPr sz="16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E1F3A34D-1BD3-43C9-82B6-DB21D0D16502}"/>
              </a:ext>
            </a:extLst>
          </p:cNvPr>
          <p:cNvGrpSpPr/>
          <p:nvPr/>
        </p:nvGrpSpPr>
        <p:grpSpPr>
          <a:xfrm>
            <a:off x="3414104" y="3610797"/>
            <a:ext cx="2019236" cy="1673893"/>
            <a:chOff x="3560133" y="2759902"/>
            <a:chExt cx="2019236" cy="1673893"/>
          </a:xfrm>
        </p:grpSpPr>
        <p:sp>
          <p:nvSpPr>
            <p:cNvPr id="15" name="Google Shape;640;p28">
              <a:extLst>
                <a:ext uri="{FF2B5EF4-FFF2-40B4-BE49-F238E27FC236}">
                  <a16:creationId xmlns:a16="http://schemas.microsoft.com/office/drawing/2014/main" id="{8BDC6651-8049-4A50-8D67-3B3217EB6167}"/>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82829628-0034-4084-A034-143BDBACFE77}"/>
                </a:ext>
              </a:extLst>
            </p:cNvPr>
            <p:cNvSpPr txBox="1"/>
            <p:nvPr/>
          </p:nvSpPr>
          <p:spPr>
            <a:xfrm>
              <a:off x="3560133" y="2759902"/>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Réservations</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E8086820-7927-41C7-91A5-081514389B1D}"/>
              </a:ext>
            </a:extLst>
          </p:cNvPr>
          <p:cNvGrpSpPr/>
          <p:nvPr/>
        </p:nvGrpSpPr>
        <p:grpSpPr>
          <a:xfrm>
            <a:off x="6197281" y="3661775"/>
            <a:ext cx="2301072" cy="1344667"/>
            <a:chOff x="6422305" y="3523273"/>
            <a:chExt cx="2301072" cy="1344667"/>
          </a:xfrm>
        </p:grpSpPr>
        <p:sp>
          <p:nvSpPr>
            <p:cNvPr id="18" name="Google Shape;643;p28">
              <a:extLst>
                <a:ext uri="{FF2B5EF4-FFF2-40B4-BE49-F238E27FC236}">
                  <a16:creationId xmlns:a16="http://schemas.microsoft.com/office/drawing/2014/main" id="{2C82BCEC-84B7-408B-883F-EBD171D30B85}"/>
                </a:ext>
              </a:extLst>
            </p:cNvPr>
            <p:cNvSpPr txBox="1"/>
            <p:nvPr/>
          </p:nvSpPr>
          <p:spPr>
            <a:xfrm>
              <a:off x="6422305" y="4132040"/>
              <a:ext cx="2301072" cy="735900"/>
            </a:xfrm>
            <a:prstGeom prst="rect">
              <a:avLst/>
            </a:prstGeom>
            <a:noFill/>
            <a:ln>
              <a:noFill/>
            </a:ln>
          </p:spPr>
          <p:txBody>
            <a:bodyPr spcFirstLastPara="1" wrap="square" lIns="91425" tIns="91425" rIns="91425" bIns="91425" anchor="t" anchorCtr="0">
              <a:noAutofit/>
            </a:bodyPr>
            <a:lstStyle/>
            <a:p>
              <a:pPr algn="ctr"/>
              <a:r>
                <a:rPr lang="fr-FR" dirty="0">
                  <a:solidFill>
                    <a:schemeClr val="dk1"/>
                  </a:solidFill>
                  <a:latin typeface="Livvic"/>
                </a:rPr>
                <a:t>Ajouter, Modifier , Visualiser et Supprimer</a:t>
              </a:r>
            </a:p>
          </p:txBody>
        </p:sp>
        <p:sp>
          <p:nvSpPr>
            <p:cNvPr id="19" name="Google Shape;627;p28">
              <a:extLst>
                <a:ext uri="{FF2B5EF4-FFF2-40B4-BE49-F238E27FC236}">
                  <a16:creationId xmlns:a16="http://schemas.microsoft.com/office/drawing/2014/main" id="{3EC72F67-E683-42EC-8D45-73FEAF57173E}"/>
                </a:ext>
              </a:extLst>
            </p:cNvPr>
            <p:cNvSpPr txBox="1"/>
            <p:nvPr/>
          </p:nvSpPr>
          <p:spPr>
            <a:xfrm>
              <a:off x="6582441" y="352327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solidFill>
                    <a:schemeClr val="dk1"/>
                  </a:solidFill>
                  <a:latin typeface="Livvic"/>
                  <a:ea typeface="Livvic"/>
                  <a:cs typeface="Livvic"/>
                  <a:sym typeface="Livvic"/>
                </a:rPr>
                <a:t>Services</a:t>
              </a:r>
              <a:endParaRPr lang="fr-F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C18A1A7-D670-4DC0-9023-290B92E6FCCB}"/>
              </a:ext>
            </a:extLst>
          </p:cNvPr>
          <p:cNvSpPr txBox="1"/>
          <p:nvPr/>
        </p:nvSpPr>
        <p:spPr>
          <a:xfrm>
            <a:off x="-202058" y="4310687"/>
            <a:ext cx="2993132"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sp>
        <p:nvSpPr>
          <p:cNvPr id="21" name="ZoneTexte 20">
            <a:extLst>
              <a:ext uri="{FF2B5EF4-FFF2-40B4-BE49-F238E27FC236}">
                <a16:creationId xmlns:a16="http://schemas.microsoft.com/office/drawing/2014/main" id="{86F635CE-A042-43B5-A4D5-E86EFF4A225C}"/>
              </a:ext>
            </a:extLst>
          </p:cNvPr>
          <p:cNvSpPr txBox="1"/>
          <p:nvPr/>
        </p:nvSpPr>
        <p:spPr>
          <a:xfrm>
            <a:off x="5949000" y="1645976"/>
            <a:ext cx="2178735"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sp>
        <p:nvSpPr>
          <p:cNvPr id="109" name="Google Shape;634;p28">
            <a:extLst>
              <a:ext uri="{FF2B5EF4-FFF2-40B4-BE49-F238E27FC236}">
                <a16:creationId xmlns:a16="http://schemas.microsoft.com/office/drawing/2014/main" id="{20149508-A861-48F2-96FA-AA906487608F}"/>
              </a:ext>
            </a:extLst>
          </p:cNvPr>
          <p:cNvSpPr/>
          <p:nvPr/>
        </p:nvSpPr>
        <p:spPr>
          <a:xfrm rot="433473">
            <a:off x="633545" y="749294"/>
            <a:ext cx="1730227" cy="879607"/>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txBody>
          <a:bodyPr/>
          <a:lstStyle/>
          <a:p>
            <a:endParaRPr lang="fr-FR" dirty="0"/>
          </a:p>
        </p:txBody>
      </p:sp>
      <p:sp>
        <p:nvSpPr>
          <p:cNvPr id="110" name="Google Shape;632;p28">
            <a:extLst>
              <a:ext uri="{FF2B5EF4-FFF2-40B4-BE49-F238E27FC236}">
                <a16:creationId xmlns:a16="http://schemas.microsoft.com/office/drawing/2014/main" id="{40BABFB1-EAE5-4F43-8793-B5923C9C1783}"/>
              </a:ext>
            </a:extLst>
          </p:cNvPr>
          <p:cNvSpPr/>
          <p:nvPr/>
        </p:nvSpPr>
        <p:spPr>
          <a:xfrm rot="-840000">
            <a:off x="5983955" y="734647"/>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111" name="Google Shape;629;p28">
            <a:extLst>
              <a:ext uri="{FF2B5EF4-FFF2-40B4-BE49-F238E27FC236}">
                <a16:creationId xmlns:a16="http://schemas.microsoft.com/office/drawing/2014/main" id="{C3E58F89-93D6-4263-B0A5-4DAD21DD1062}"/>
              </a:ext>
            </a:extLst>
          </p:cNvPr>
          <p:cNvSpPr txBox="1"/>
          <p:nvPr/>
        </p:nvSpPr>
        <p:spPr>
          <a:xfrm>
            <a:off x="454624" y="96844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Personnels</a:t>
            </a:r>
            <a:endParaRPr sz="1600" b="1" dirty="0">
              <a:solidFill>
                <a:schemeClr val="dk1"/>
              </a:solidFill>
              <a:latin typeface="Livvic"/>
              <a:ea typeface="Livvic"/>
              <a:cs typeface="Livvic"/>
              <a:sym typeface="Livvic"/>
            </a:endParaRPr>
          </a:p>
        </p:txBody>
      </p:sp>
      <p:sp>
        <p:nvSpPr>
          <p:cNvPr id="112" name="Google Shape;629;p28">
            <a:extLst>
              <a:ext uri="{FF2B5EF4-FFF2-40B4-BE49-F238E27FC236}">
                <a16:creationId xmlns:a16="http://schemas.microsoft.com/office/drawing/2014/main" id="{CAE573FC-F9A9-4DA6-B303-198A5500EB7C}"/>
              </a:ext>
            </a:extLst>
          </p:cNvPr>
          <p:cNvSpPr txBox="1"/>
          <p:nvPr/>
        </p:nvSpPr>
        <p:spPr>
          <a:xfrm>
            <a:off x="6288445" y="1030526"/>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Stock</a:t>
            </a:r>
            <a:endParaRPr sz="1800" b="1" dirty="0">
              <a:solidFill>
                <a:schemeClr val="dk1"/>
              </a:solidFill>
              <a:latin typeface="Livvic"/>
              <a:ea typeface="Livvic"/>
              <a:cs typeface="Livvic"/>
              <a:sym typeface="Livvic"/>
            </a:endParaRPr>
          </a:p>
        </p:txBody>
      </p:sp>
      <p:sp>
        <p:nvSpPr>
          <p:cNvPr id="113" name="ZoneTexte 112">
            <a:extLst>
              <a:ext uri="{FF2B5EF4-FFF2-40B4-BE49-F238E27FC236}">
                <a16:creationId xmlns:a16="http://schemas.microsoft.com/office/drawing/2014/main" id="{E15BC8D6-00EE-4400-BB34-B80B08222635}"/>
              </a:ext>
            </a:extLst>
          </p:cNvPr>
          <p:cNvSpPr txBox="1"/>
          <p:nvPr/>
        </p:nvSpPr>
        <p:spPr>
          <a:xfrm>
            <a:off x="528530" y="1622673"/>
            <a:ext cx="2069826"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cxnSp>
        <p:nvCxnSpPr>
          <p:cNvPr id="116" name="Google Shape;630;p28">
            <a:extLst>
              <a:ext uri="{FF2B5EF4-FFF2-40B4-BE49-F238E27FC236}">
                <a16:creationId xmlns:a16="http://schemas.microsoft.com/office/drawing/2014/main" id="{2333AD77-69E3-4568-9B8B-79C7E77BBDC5}"/>
              </a:ext>
            </a:extLst>
          </p:cNvPr>
          <p:cNvCxnSpPr>
            <a:cxnSpLocks/>
          </p:cNvCxnSpPr>
          <p:nvPr/>
        </p:nvCxnSpPr>
        <p:spPr>
          <a:xfrm rot="21600000" flipV="1">
            <a:off x="5673417" y="2171415"/>
            <a:ext cx="1368000" cy="432000"/>
          </a:xfrm>
          <a:prstGeom prst="bentConnector2">
            <a:avLst/>
          </a:prstGeom>
          <a:noFill/>
          <a:ln w="28575" cap="flat" cmpd="sng">
            <a:solidFill>
              <a:schemeClr val="dk1"/>
            </a:solidFill>
            <a:prstDash val="solid"/>
            <a:round/>
            <a:headEnd type="none" w="med" len="med"/>
            <a:tailEnd type="none" w="med" len="med"/>
          </a:ln>
        </p:spPr>
      </p:cxnSp>
      <p:cxnSp>
        <p:nvCxnSpPr>
          <p:cNvPr id="118" name="Google Shape;626;p28">
            <a:extLst>
              <a:ext uri="{FF2B5EF4-FFF2-40B4-BE49-F238E27FC236}">
                <a16:creationId xmlns:a16="http://schemas.microsoft.com/office/drawing/2014/main" id="{150B0EAB-63DB-42E2-A19E-94659DBA22D7}"/>
              </a:ext>
            </a:extLst>
          </p:cNvPr>
          <p:cNvCxnSpPr>
            <a:cxnSpLocks/>
          </p:cNvCxnSpPr>
          <p:nvPr/>
        </p:nvCxnSpPr>
        <p:spPr>
          <a:xfrm rot="-10800000">
            <a:off x="1616005" y="2169674"/>
            <a:ext cx="1332000" cy="432000"/>
          </a:xfrm>
          <a:prstGeom prst="bentConnector2">
            <a:avLst/>
          </a:prstGeom>
          <a:noFill/>
          <a:ln w="28575" cap="flat" cmpd="sng">
            <a:solidFill>
              <a:schemeClr val="dk1"/>
            </a:solidFill>
            <a:prstDash val="solid"/>
            <a:round/>
            <a:headEnd type="none" w="med" len="med"/>
            <a:tailEnd type="none" w="med" len="med"/>
          </a:ln>
        </p:spPr>
      </p:cxnSp>
      <p:cxnSp>
        <p:nvCxnSpPr>
          <p:cNvPr id="119" name="Google Shape;628;p28">
            <a:extLst>
              <a:ext uri="{FF2B5EF4-FFF2-40B4-BE49-F238E27FC236}">
                <a16:creationId xmlns:a16="http://schemas.microsoft.com/office/drawing/2014/main" id="{2E2E2E33-4246-49A2-AF03-113E2130E735}"/>
              </a:ext>
            </a:extLst>
          </p:cNvPr>
          <p:cNvCxnSpPr>
            <a:cxnSpLocks/>
          </p:cNvCxnSpPr>
          <p:nvPr/>
        </p:nvCxnSpPr>
        <p:spPr>
          <a:xfrm rot="60000">
            <a:off x="4391841" y="2082800"/>
            <a:ext cx="11091" cy="452406"/>
          </a:xfrm>
          <a:prstGeom prst="straightConnector1">
            <a:avLst/>
          </a:prstGeom>
          <a:noFill/>
          <a:ln w="28575" cap="flat" cmpd="sng">
            <a:solidFill>
              <a:schemeClr val="dk1"/>
            </a:solidFill>
            <a:prstDash val="solid"/>
            <a:round/>
            <a:headEnd type="none" w="med" len="med"/>
            <a:tailEnd type="none" w="med" len="med"/>
          </a:ln>
        </p:spPr>
      </p:cxnSp>
      <p:sp>
        <p:nvSpPr>
          <p:cNvPr id="120" name="Google Shape;633;p28">
            <a:extLst>
              <a:ext uri="{FF2B5EF4-FFF2-40B4-BE49-F238E27FC236}">
                <a16:creationId xmlns:a16="http://schemas.microsoft.com/office/drawing/2014/main" id="{85C9AC67-21A1-4657-88C3-74094381DA55}"/>
              </a:ext>
            </a:extLst>
          </p:cNvPr>
          <p:cNvSpPr/>
          <p:nvPr/>
        </p:nvSpPr>
        <p:spPr>
          <a:xfrm>
            <a:off x="3423283" y="768537"/>
            <a:ext cx="2134998"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txBody>
          <a:bodyPr/>
          <a:lstStyle/>
          <a:p>
            <a:endParaRPr lang="fr-FR" dirty="0"/>
          </a:p>
        </p:txBody>
      </p:sp>
      <p:sp>
        <p:nvSpPr>
          <p:cNvPr id="121" name="Google Shape;629;p28">
            <a:extLst>
              <a:ext uri="{FF2B5EF4-FFF2-40B4-BE49-F238E27FC236}">
                <a16:creationId xmlns:a16="http://schemas.microsoft.com/office/drawing/2014/main" id="{26B45A48-D154-40DE-8AFF-1DB5B892B411}"/>
              </a:ext>
            </a:extLst>
          </p:cNvPr>
          <p:cNvSpPr txBox="1"/>
          <p:nvPr/>
        </p:nvSpPr>
        <p:spPr>
          <a:xfrm>
            <a:off x="3387591" y="1093574"/>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Commentaires</a:t>
            </a:r>
            <a:endParaRPr sz="1600" b="1" dirty="0">
              <a:solidFill>
                <a:schemeClr val="dk1"/>
              </a:solidFill>
              <a:latin typeface="Livvic"/>
              <a:ea typeface="Livvic"/>
              <a:cs typeface="Livvic"/>
              <a:sym typeface="Livvic"/>
            </a:endParaRPr>
          </a:p>
        </p:txBody>
      </p:sp>
      <p:sp>
        <p:nvSpPr>
          <p:cNvPr id="122" name="ZoneTexte 121">
            <a:extLst>
              <a:ext uri="{FF2B5EF4-FFF2-40B4-BE49-F238E27FC236}">
                <a16:creationId xmlns:a16="http://schemas.microsoft.com/office/drawing/2014/main" id="{138D4B81-643F-4357-89E9-F26A5B45D43F}"/>
              </a:ext>
            </a:extLst>
          </p:cNvPr>
          <p:cNvSpPr txBox="1"/>
          <p:nvPr/>
        </p:nvSpPr>
        <p:spPr>
          <a:xfrm>
            <a:off x="3359135" y="1685212"/>
            <a:ext cx="2178735" cy="307777"/>
          </a:xfrm>
          <a:prstGeom prst="rect">
            <a:avLst/>
          </a:prstGeom>
          <a:noFill/>
        </p:spPr>
        <p:txBody>
          <a:bodyPr wrap="square">
            <a:spAutoFit/>
          </a:bodyPr>
          <a:lstStyle/>
          <a:p>
            <a:pPr algn="ctr"/>
            <a:r>
              <a:rPr lang="fr-FR" dirty="0">
                <a:solidFill>
                  <a:schemeClr val="dk1"/>
                </a:solidFill>
                <a:latin typeface="Livvic"/>
              </a:rPr>
              <a:t>Visualiser et Supprimer</a:t>
            </a:r>
          </a:p>
        </p:txBody>
      </p:sp>
      <p:sp>
        <p:nvSpPr>
          <p:cNvPr id="125" name="Google Shape;643;p28">
            <a:extLst>
              <a:ext uri="{FF2B5EF4-FFF2-40B4-BE49-F238E27FC236}">
                <a16:creationId xmlns:a16="http://schemas.microsoft.com/office/drawing/2014/main" id="{90A0B114-D4F3-4AC1-8E6E-765FECD8E9BE}"/>
              </a:ext>
            </a:extLst>
          </p:cNvPr>
          <p:cNvSpPr txBox="1"/>
          <p:nvPr/>
        </p:nvSpPr>
        <p:spPr>
          <a:xfrm>
            <a:off x="3387591" y="4286990"/>
            <a:ext cx="2301072" cy="735900"/>
          </a:xfrm>
          <a:prstGeom prst="rect">
            <a:avLst/>
          </a:prstGeom>
          <a:noFill/>
          <a:ln>
            <a:noFill/>
          </a:ln>
        </p:spPr>
        <p:txBody>
          <a:bodyPr spcFirstLastPara="1" wrap="square" lIns="91425" tIns="91425" rIns="91425" bIns="91425" anchor="t" anchorCtr="0">
            <a:noAutofit/>
          </a:bodyPr>
          <a:lstStyle/>
          <a:p>
            <a:pPr algn="ctr"/>
            <a:r>
              <a:rPr lang="fr-FR" dirty="0">
                <a:solidFill>
                  <a:schemeClr val="dk1"/>
                </a:solidFill>
                <a:latin typeface="Livvic"/>
              </a:rPr>
              <a:t>Ajouter, Modifier , Visualiser et Supprimer</a:t>
            </a:r>
          </a:p>
        </p:txBody>
      </p:sp>
    </p:spTree>
    <p:extLst>
      <p:ext uri="{BB962C8B-B14F-4D97-AF65-F5344CB8AC3E}">
        <p14:creationId xmlns:p14="http://schemas.microsoft.com/office/powerpoint/2010/main" val="142679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par>
                                <p:cTn id="61" presetID="10"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fade">
                                      <p:cBhvr>
                                        <p:cTn id="63" dur="500"/>
                                        <p:tgtEl>
                                          <p:spTgt spid="110"/>
                                        </p:tgtEl>
                                      </p:cBhvr>
                                    </p:animEffect>
                                  </p:childTnLst>
                                </p:cTn>
                              </p:par>
                              <p:par>
                                <p:cTn id="64" presetID="10" presetClass="entr" presetSubtype="0" fill="hold" nodeType="withEffect">
                                  <p:stCondLst>
                                    <p:cond delay="0"/>
                                  </p:stCondLst>
                                  <p:childTnLst>
                                    <p:set>
                                      <p:cBhvr>
                                        <p:cTn id="65" dur="1" fill="hold">
                                          <p:stCondLst>
                                            <p:cond delay="0"/>
                                          </p:stCondLst>
                                        </p:cTn>
                                        <p:tgtEl>
                                          <p:spTgt spid="116"/>
                                        </p:tgtEl>
                                        <p:attrNameLst>
                                          <p:attrName>style.visibility</p:attrName>
                                        </p:attrNameLst>
                                      </p:cBhvr>
                                      <p:to>
                                        <p:strVal val="visible"/>
                                      </p:to>
                                    </p:set>
                                    <p:animEffect transition="in" filter="fade">
                                      <p:cBhvr>
                                        <p:cTn id="66" dur="500"/>
                                        <p:tgtEl>
                                          <p:spTgt spid="1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1"/>
                                        </p:tgtEl>
                                        <p:attrNameLst>
                                          <p:attrName>style.visibility</p:attrName>
                                        </p:attrNameLst>
                                      </p:cBhvr>
                                      <p:to>
                                        <p:strVal val="visible"/>
                                      </p:to>
                                    </p:set>
                                    <p:animEffect transition="in" filter="fade">
                                      <p:cBhvr>
                                        <p:cTn id="76" dur="500"/>
                                        <p:tgtEl>
                                          <p:spTgt spid="1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par>
                                <p:cTn id="80" presetID="10"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fade">
                                      <p:cBhvr>
                                        <p:cTn id="82" dur="500"/>
                                        <p:tgtEl>
                                          <p:spTgt spid="1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500"/>
                                        <p:tgtEl>
                                          <p:spTgt spid="11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fade">
                                      <p:cBhvr>
                                        <p:cTn id="95" dur="500"/>
                                        <p:tgtEl>
                                          <p:spTgt spid="11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P spid="109" grpId="0" animBg="1"/>
      <p:bldP spid="111" grpId="0"/>
      <p:bldP spid="112" grpId="0"/>
      <p:bldP spid="113" grpId="0"/>
      <p:bldP spid="120" grpId="0" animBg="1"/>
      <p:bldP spid="121" grpId="0"/>
      <p:bldP spid="122" grpId="0"/>
      <p:bldP spid="1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login</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 name="Image 198">
            <a:extLst>
              <a:ext uri="{FF2B5EF4-FFF2-40B4-BE49-F238E27FC236}">
                <a16:creationId xmlns:a16="http://schemas.microsoft.com/office/drawing/2014/main" id="{7E959616-F7EE-48DC-89AF-A9741B0AECBE}"/>
              </a:ext>
            </a:extLst>
          </p:cNvPr>
          <p:cNvPicPr/>
          <p:nvPr/>
        </p:nvPicPr>
        <p:blipFill>
          <a:blip r:embed="rId3"/>
          <a:stretch>
            <a:fillRect/>
          </a:stretch>
        </p:blipFill>
        <p:spPr>
          <a:xfrm>
            <a:off x="1106487" y="1071259"/>
            <a:ext cx="6931025" cy="3941008"/>
          </a:xfrm>
          <a:prstGeom prst="rect">
            <a:avLst/>
          </a:prstGeom>
        </p:spPr>
      </p:pic>
    </p:spTree>
    <p:extLst>
      <p:ext uri="{BB962C8B-B14F-4D97-AF65-F5344CB8AC3E}">
        <p14:creationId xmlns:p14="http://schemas.microsoft.com/office/powerpoint/2010/main" val="41996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Register</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5" name="Image 201">
            <a:extLst>
              <a:ext uri="{FF2B5EF4-FFF2-40B4-BE49-F238E27FC236}">
                <a16:creationId xmlns:a16="http://schemas.microsoft.com/office/drawing/2014/main" id="{2E2D203B-7E41-4BC7-8A7D-C47E9550F20E}"/>
              </a:ext>
            </a:extLst>
          </p:cNvPr>
          <p:cNvPicPr/>
          <p:nvPr/>
        </p:nvPicPr>
        <p:blipFill>
          <a:blip r:embed="rId3"/>
          <a:stretch>
            <a:fillRect/>
          </a:stretch>
        </p:blipFill>
        <p:spPr>
          <a:xfrm>
            <a:off x="1106487" y="1071258"/>
            <a:ext cx="6931025" cy="3924075"/>
          </a:xfrm>
          <a:prstGeom prst="rect">
            <a:avLst/>
          </a:prstGeom>
        </p:spPr>
      </p:pic>
    </p:spTree>
    <p:extLst>
      <p:ext uri="{BB962C8B-B14F-4D97-AF65-F5344CB8AC3E}">
        <p14:creationId xmlns:p14="http://schemas.microsoft.com/office/powerpoint/2010/main" val="27045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Reservation</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EBA85D2E-F8D8-4223-8E1A-67FEEC6E78CF}"/>
              </a:ext>
            </a:extLst>
          </p:cNvPr>
          <p:cNvPicPr>
            <a:picLocks noChangeAspect="1"/>
          </p:cNvPicPr>
          <p:nvPr/>
        </p:nvPicPr>
        <p:blipFill rotWithShape="1">
          <a:blip r:embed="rId3"/>
          <a:srcRect t="8395" r="3153" b="5679"/>
          <a:stretch/>
        </p:blipFill>
        <p:spPr>
          <a:xfrm>
            <a:off x="543107" y="1269168"/>
            <a:ext cx="8278155" cy="3743099"/>
          </a:xfrm>
          <a:prstGeom prst="rect">
            <a:avLst/>
          </a:prstGeom>
        </p:spPr>
      </p:pic>
    </p:spTree>
    <p:extLst>
      <p:ext uri="{BB962C8B-B14F-4D97-AF65-F5344CB8AC3E}">
        <p14:creationId xmlns:p14="http://schemas.microsoft.com/office/powerpoint/2010/main" val="198964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r>
              <a:rPr lang="en" dirty="0"/>
              <a:t>Les interfaces : </a:t>
            </a:r>
            <a:r>
              <a:rPr lang="de-DE" sz="24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Espace Client</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5" name="Picture 14">
            <a:extLst>
              <a:ext uri="{FF2B5EF4-FFF2-40B4-BE49-F238E27FC236}">
                <a16:creationId xmlns:a16="http://schemas.microsoft.com/office/drawing/2014/main" id="{D3C132A2-A7E1-4BED-AC78-AF40FA7F759F}"/>
              </a:ext>
            </a:extLst>
          </p:cNvPr>
          <p:cNvPicPr>
            <a:picLocks noChangeAspect="1"/>
          </p:cNvPicPr>
          <p:nvPr/>
        </p:nvPicPr>
        <p:blipFill rotWithShape="1">
          <a:blip r:embed="rId3"/>
          <a:srcRect t="7983" r="3153" b="5678"/>
          <a:stretch/>
        </p:blipFill>
        <p:spPr>
          <a:xfrm>
            <a:off x="1138164" y="1085017"/>
            <a:ext cx="7636464" cy="3829386"/>
          </a:xfrm>
          <a:prstGeom prst="rect">
            <a:avLst/>
          </a:prstGeom>
        </p:spPr>
      </p:pic>
    </p:spTree>
    <p:extLst>
      <p:ext uri="{BB962C8B-B14F-4D97-AF65-F5344CB8AC3E}">
        <p14:creationId xmlns:p14="http://schemas.microsoft.com/office/powerpoint/2010/main" val="40940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Probl</a:t>
            </a:r>
            <a:r>
              <a:rPr lang="fr-FR" sz="1600" b="1" dirty="0"/>
              <a:t>é</a:t>
            </a:r>
            <a:r>
              <a:rPr lang="en-ZA" sz="1600" b="1" dirty="0"/>
              <a:t>matique:</a:t>
            </a:r>
          </a:p>
          <a:p>
            <a:pPr marL="152400" lvl="0" indent="0" algn="l" rtl="0">
              <a:lnSpc>
                <a:spcPct val="115000"/>
              </a:lnSpc>
              <a:spcBef>
                <a:spcPts val="0"/>
              </a:spcBef>
              <a:spcAft>
                <a:spcPts val="0"/>
              </a:spcAft>
              <a:buClr>
                <a:schemeClr val="dk1"/>
              </a:buClr>
              <a:buSzPts val="1200"/>
              <a:buNone/>
            </a:pPr>
            <a:endParaRPr lang="en-ZA" sz="1600" b="1" dirty="0"/>
          </a:p>
          <a:p>
            <a:pPr marL="152400" lvl="0" indent="0">
              <a:lnSpc>
                <a:spcPct val="150000"/>
              </a:lnSpc>
              <a:buNone/>
            </a:pPr>
            <a:r>
              <a:rPr lang="fr-FR" sz="1600" dirty="0"/>
              <a:t>     Hôtel Côte d’or cherche à améliorer sa visibilité et à atteindre un plus large public. Il constate que de plus en plus de clients potentiels utilisent Internet pour rechercher et réserver des hébergements.</a:t>
            </a:r>
          </a:p>
          <a:p>
            <a:pPr marL="152400" lvl="0" indent="0">
              <a:lnSpc>
                <a:spcPct val="150000"/>
              </a:lnSpc>
              <a:buNone/>
            </a:pPr>
            <a:r>
              <a:rPr lang="fr-FR" sz="1600" dirty="0"/>
              <a:t> Par conséquent, l'hôtel souhaite se doter d'un site web attractif et fonctionnel pour offrir une expérience en ligne complète à ses clients, faciliter les réservations et rester compétitif dans le secteur hôtelier.</a:t>
            </a:r>
            <a:endParaRPr lang="en-ZA" sz="1600" dirty="0"/>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608642"/>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Contexte G</a:t>
            </a:r>
            <a:r>
              <a:rPr lang="fr-FR" sz="2400" dirty="0" err="1">
                <a:solidFill>
                  <a:schemeClr val="accent2">
                    <a:lumMod val="75000"/>
                  </a:schemeClr>
                </a:solidFill>
              </a:rPr>
              <a:t>éné</a:t>
            </a:r>
            <a:r>
              <a:rPr lang="en-ZA" sz="2400" dirty="0" err="1">
                <a:solidFill>
                  <a:schemeClr val="accent2">
                    <a:lumMod val="75000"/>
                  </a:schemeClr>
                </a:solidFill>
              </a:rPr>
              <a:t>ral</a:t>
            </a:r>
            <a:r>
              <a:rPr lang="en-ZA" sz="2400" dirty="0">
                <a:solidFill>
                  <a:schemeClr val="accent2">
                    <a:lumMod val="75000"/>
                  </a:schemeClr>
                </a:solidFill>
              </a:rPr>
              <a:t> de </a:t>
            </a:r>
            <a:r>
              <a:rPr lang="en-ZA" sz="2400" dirty="0" err="1">
                <a:solidFill>
                  <a:schemeClr val="accent2">
                    <a:lumMod val="75000"/>
                  </a:schemeClr>
                </a:solidFill>
              </a:rPr>
              <a:t>projet</a:t>
            </a:r>
            <a:endParaRPr lang="de-DE" sz="2400" dirty="0">
              <a:solidFill>
                <a:schemeClr val="accent2">
                  <a:lumMod val="75000"/>
                </a:schemeClr>
              </a:solidFill>
            </a:endParaRPr>
          </a:p>
        </p:txBody>
      </p:sp>
    </p:spTree>
    <p:extLst>
      <p:ext uri="{BB962C8B-B14F-4D97-AF65-F5344CB8AC3E}">
        <p14:creationId xmlns:p14="http://schemas.microsoft.com/office/powerpoint/2010/main" val="243030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10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2" end="2"/>
                                            </p:txEl>
                                          </p:spTgt>
                                        </p:tgtEl>
                                        <p:attrNameLst>
                                          <p:attrName>style.visibility</p:attrName>
                                        </p:attrNameLst>
                                      </p:cBhvr>
                                      <p:to>
                                        <p:strVal val="visible"/>
                                      </p:to>
                                    </p:set>
                                    <p:animEffect transition="in" filter="fade">
                                      <p:cBhvr>
                                        <p:cTn id="23" dur="1000"/>
                                        <p:tgtEl>
                                          <p:spTgt spid="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xEl>
                                              <p:pRg st="3" end="3"/>
                                            </p:txEl>
                                          </p:spTgt>
                                        </p:tgtEl>
                                        <p:attrNameLst>
                                          <p:attrName>style.visibility</p:attrName>
                                        </p:attrNameLst>
                                      </p:cBhvr>
                                      <p:to>
                                        <p:strVal val="visible"/>
                                      </p:to>
                                    </p:set>
                                    <p:animEffect transition="in" filter="fade">
                                      <p:cBhvr>
                                        <p:cTn id="28"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de-DE" sz="24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Espace </a:t>
            </a:r>
            <a:r>
              <a:rPr lang="de-DE" sz="2400" b="1" dirty="0">
                <a:solidFill>
                  <a:srgbClr val="002060"/>
                </a:solidFill>
                <a:latin typeface="Calibri Light" panose="020F0302020204030204" pitchFamily="34" charset="0"/>
                <a:ea typeface="Calibri" panose="020F0502020204030204" pitchFamily="34" charset="0"/>
                <a:cs typeface="Arial" panose="020B0604020202020204" pitchFamily="34" charset="0"/>
              </a:rPr>
              <a:t>Admin</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5359173D-5643-45CE-8C0A-4F8BBAA8E2FE}"/>
              </a:ext>
            </a:extLst>
          </p:cNvPr>
          <p:cNvPicPr>
            <a:picLocks noChangeAspect="1"/>
          </p:cNvPicPr>
          <p:nvPr/>
        </p:nvPicPr>
        <p:blipFill>
          <a:blip r:embed="rId3"/>
          <a:stretch>
            <a:fillRect/>
          </a:stretch>
        </p:blipFill>
        <p:spPr>
          <a:xfrm>
            <a:off x="1601048" y="1003256"/>
            <a:ext cx="4808219" cy="3957425"/>
          </a:xfrm>
          <a:prstGeom prst="rect">
            <a:avLst/>
          </a:prstGeom>
        </p:spPr>
      </p:pic>
    </p:spTree>
    <p:extLst>
      <p:ext uri="{BB962C8B-B14F-4D97-AF65-F5344CB8AC3E}">
        <p14:creationId xmlns:p14="http://schemas.microsoft.com/office/powerpoint/2010/main" val="336365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en" sz="2400" b="1" dirty="0">
                <a:solidFill>
                  <a:srgbClr val="002060"/>
                </a:solidFill>
                <a:latin typeface="Calibri Light" panose="020F0302020204030204" pitchFamily="34" charset="0"/>
                <a:cs typeface="Arial" panose="020B0604020202020204" pitchFamily="34" charset="0"/>
              </a:rPr>
              <a:t>Commenter</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 name="Picture 13">
            <a:extLst>
              <a:ext uri="{FF2B5EF4-FFF2-40B4-BE49-F238E27FC236}">
                <a16:creationId xmlns:a16="http://schemas.microsoft.com/office/drawing/2014/main" id="{799E7232-04FC-4217-BA66-7CB9A26A4C34}"/>
              </a:ext>
            </a:extLst>
          </p:cNvPr>
          <p:cNvPicPr>
            <a:picLocks noChangeAspect="1"/>
          </p:cNvPicPr>
          <p:nvPr/>
        </p:nvPicPr>
        <p:blipFill rotWithShape="1">
          <a:blip r:embed="rId3"/>
          <a:srcRect l="4095" t="10340" r="4131" b="5355"/>
          <a:stretch/>
        </p:blipFill>
        <p:spPr>
          <a:xfrm>
            <a:off x="897901" y="1000326"/>
            <a:ext cx="7717500" cy="3867681"/>
          </a:xfrm>
          <a:prstGeom prst="rect">
            <a:avLst/>
          </a:prstGeom>
        </p:spPr>
      </p:pic>
    </p:spTree>
    <p:extLst>
      <p:ext uri="{BB962C8B-B14F-4D97-AF65-F5344CB8AC3E}">
        <p14:creationId xmlns:p14="http://schemas.microsoft.com/office/powerpoint/2010/main" val="238381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en" sz="2400" b="1" dirty="0">
                <a:solidFill>
                  <a:srgbClr val="002060"/>
                </a:solidFill>
                <a:latin typeface="Calibri Light" panose="020F0302020204030204" pitchFamily="34" charset="0"/>
                <a:cs typeface="Arial" panose="020B0604020202020204" pitchFamily="34" charset="0"/>
              </a:rPr>
              <a:t>Contacter</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88BFE331-4B10-4C00-83DB-7644907D687C}"/>
              </a:ext>
            </a:extLst>
          </p:cNvPr>
          <p:cNvPicPr>
            <a:picLocks noChangeAspect="1"/>
          </p:cNvPicPr>
          <p:nvPr/>
        </p:nvPicPr>
        <p:blipFill rotWithShape="1">
          <a:blip r:embed="rId3"/>
          <a:srcRect l="3756" t="9788" r="2895" b="6320"/>
          <a:stretch/>
        </p:blipFill>
        <p:spPr>
          <a:xfrm>
            <a:off x="812933" y="961672"/>
            <a:ext cx="8120375" cy="3902809"/>
          </a:xfrm>
          <a:prstGeom prst="rect">
            <a:avLst/>
          </a:prstGeom>
        </p:spPr>
      </p:pic>
    </p:spTree>
    <p:extLst>
      <p:ext uri="{BB962C8B-B14F-4D97-AF65-F5344CB8AC3E}">
        <p14:creationId xmlns:p14="http://schemas.microsoft.com/office/powerpoint/2010/main" val="241537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rmAutofit lnSpcReduction="10000"/>
          </a:bodyPr>
          <a:lstStyle/>
          <a:p>
            <a:pPr marL="152400" lvl="0" indent="0" algn="just" rtl="0">
              <a:lnSpc>
                <a:spcPct val="115000"/>
              </a:lnSpc>
              <a:spcBef>
                <a:spcPts val="0"/>
              </a:spcBef>
              <a:spcAft>
                <a:spcPts val="0"/>
              </a:spcAft>
              <a:buClr>
                <a:schemeClr val="dk1"/>
              </a:buClr>
              <a:buSzPts val="1200"/>
              <a:buNone/>
            </a:pPr>
            <a:r>
              <a:rPr lang="fr-FR" sz="1600" dirty="0">
                <a:solidFill>
                  <a:schemeClr val="accent2">
                    <a:lumMod val="50000"/>
                  </a:schemeClr>
                </a:solidFill>
              </a:rPr>
              <a:t>	En conclusion, au cours de notre stage de 4 semaines, nous avons pu mettre en pratique nos connaissances en développement digital et acquérir de nouvelles compétences professionnelles. Nous avons travaillé sur un projet de création d'un site web complet pour l'hôtel, encadrées par Monsieur Oussama Rahmouni et la propriétaire, Manal EL Ghaddouri. Ce stage nous a permis de comprendre le fonctionnement d'un hôtel et les enjeux de sa gestion. Nous avons également développé notre esprit d'analyse, notre capacité à résoudre des problèmes et à travailler en équipe. Ce fut une expérience enrichissante et formatrice qui nous prépare pour notre futur professionnel dans le développement digital. Nous sommes reconnaissantes envers l'Hôtel Côte d'Or pour cette opportunité et impatientes de continuer à évoluer dans ce domaine passionnant.</a:t>
            </a:r>
            <a:endParaRPr sz="1600" dirty="0">
              <a:solidFill>
                <a:schemeClr val="accent2">
                  <a:lumMod val="50000"/>
                </a:schemeClr>
              </a:solidFill>
            </a:endParaRPr>
          </a:p>
        </p:txBody>
      </p:sp>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sz="3000" b="0" dirty="0">
              <a:solidFill>
                <a:schemeClr val="dk1"/>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65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19" name="Picture 18">
            <a:extLst>
              <a:ext uri="{FF2B5EF4-FFF2-40B4-BE49-F238E27FC236}">
                <a16:creationId xmlns:a16="http://schemas.microsoft.com/office/drawing/2014/main" id="{39C19315-C710-4E8D-9948-DA878D403BC9}"/>
              </a:ext>
            </a:extLst>
          </p:cNvPr>
          <p:cNvPicPr>
            <a:picLocks noChangeAspect="1"/>
          </p:cNvPicPr>
          <p:nvPr/>
        </p:nvPicPr>
        <p:blipFill>
          <a:blip r:embed="rId3"/>
          <a:stretch>
            <a:fillRect/>
          </a:stretch>
        </p:blipFill>
        <p:spPr>
          <a:xfrm rot="20316446">
            <a:off x="2359122" y="732663"/>
            <a:ext cx="998837" cy="998837"/>
          </a:xfrm>
          <a:prstGeom prst="rect">
            <a:avLst/>
          </a:prstGeom>
        </p:spPr>
      </p:pic>
      <p:pic>
        <p:nvPicPr>
          <p:cNvPr id="20" name="Picture 19">
            <a:extLst>
              <a:ext uri="{FF2B5EF4-FFF2-40B4-BE49-F238E27FC236}">
                <a16:creationId xmlns:a16="http://schemas.microsoft.com/office/drawing/2014/main" id="{68EFC459-7782-4E4B-8D74-6CAB8FA54BC3}"/>
              </a:ext>
            </a:extLst>
          </p:cNvPr>
          <p:cNvPicPr>
            <a:picLocks noChangeAspect="1"/>
          </p:cNvPicPr>
          <p:nvPr/>
        </p:nvPicPr>
        <p:blipFill>
          <a:blip r:embed="rId3"/>
          <a:stretch>
            <a:fillRect/>
          </a:stretch>
        </p:blipFill>
        <p:spPr>
          <a:xfrm>
            <a:off x="3857087" y="563479"/>
            <a:ext cx="1017194" cy="1017194"/>
          </a:xfrm>
          <a:prstGeom prst="rect">
            <a:avLst/>
          </a:prstGeom>
        </p:spPr>
      </p:pic>
      <p:pic>
        <p:nvPicPr>
          <p:cNvPr id="21" name="Picture 20">
            <a:extLst>
              <a:ext uri="{FF2B5EF4-FFF2-40B4-BE49-F238E27FC236}">
                <a16:creationId xmlns:a16="http://schemas.microsoft.com/office/drawing/2014/main" id="{82C4E5BA-7E97-40A7-B16C-1C145F348165}"/>
              </a:ext>
            </a:extLst>
          </p:cNvPr>
          <p:cNvPicPr>
            <a:picLocks noChangeAspect="1"/>
          </p:cNvPicPr>
          <p:nvPr/>
        </p:nvPicPr>
        <p:blipFill>
          <a:blip r:embed="rId3"/>
          <a:stretch>
            <a:fillRect/>
          </a:stretch>
        </p:blipFill>
        <p:spPr>
          <a:xfrm rot="1679000">
            <a:off x="5401595" y="815790"/>
            <a:ext cx="998837" cy="998837"/>
          </a:xfrm>
          <a:prstGeom prst="rect">
            <a:avLst/>
          </a:prstGeom>
        </p:spPr>
      </p:pic>
      <p:sp>
        <p:nvSpPr>
          <p:cNvPr id="16" name="TextBox 15">
            <a:extLst>
              <a:ext uri="{FF2B5EF4-FFF2-40B4-BE49-F238E27FC236}">
                <a16:creationId xmlns:a16="http://schemas.microsoft.com/office/drawing/2014/main" id="{FB512880-6C59-44FC-974B-E079725063CB}"/>
              </a:ext>
            </a:extLst>
          </p:cNvPr>
          <p:cNvSpPr txBox="1"/>
          <p:nvPr/>
        </p:nvSpPr>
        <p:spPr>
          <a:xfrm>
            <a:off x="2418248" y="2183980"/>
            <a:ext cx="4050565" cy="1312282"/>
          </a:xfrm>
          <a:prstGeom prst="rect">
            <a:avLst/>
          </a:prstGeom>
          <a:noFill/>
        </p:spPr>
        <p:txBody>
          <a:bodyPr wrap="square" rtlCol="0">
            <a:spAutoFit/>
          </a:bodyPr>
          <a:lstStyle/>
          <a:p>
            <a:pPr algn="ctr">
              <a:lnSpc>
                <a:spcPct val="150000"/>
              </a:lnSpc>
            </a:pPr>
            <a:r>
              <a:rPr lang="en-ZA" sz="2800" dirty="0">
                <a:solidFill>
                  <a:schemeClr val="accent3">
                    <a:lumMod val="50000"/>
                  </a:schemeClr>
                </a:solidFill>
                <a:latin typeface="Felix Titling" panose="04060505060202020A04" pitchFamily="82" charset="0"/>
              </a:rPr>
              <a:t>Merci  de  votre attention !</a:t>
            </a:r>
            <a:endParaRPr lang="de-DE" sz="2800" dirty="0">
              <a:solidFill>
                <a:schemeClr val="accent3">
                  <a:lumMod val="50000"/>
                </a:schemeClr>
              </a:solidFill>
              <a:latin typeface="Felix Titling" panose="04060505060202020A04" pitchFamily="82" charset="0"/>
            </a:endParaRPr>
          </a:p>
        </p:txBody>
      </p:sp>
    </p:spTree>
    <p:extLst>
      <p:ext uri="{BB962C8B-B14F-4D97-AF65-F5344CB8AC3E}">
        <p14:creationId xmlns:p14="http://schemas.microsoft.com/office/powerpoint/2010/main" val="252601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 Solution</a:t>
            </a:r>
            <a:r>
              <a:rPr lang="en-ZA" sz="1400" dirty="0">
                <a:solidFill>
                  <a:srgbClr val="0B0060"/>
                </a:solidFill>
                <a:latin typeface="Gill Sans Ultra Bold Condensed" panose="020B0A06020104020203" pitchFamily="34" charset="0"/>
                <a:cs typeface="Arabic Typesetting" panose="03020402040406030203" pitchFamily="66" charset="-78"/>
              </a:rPr>
              <a:t> </a:t>
            </a:r>
            <a:r>
              <a:rPr lang="en-ZA" sz="1600" b="1" dirty="0"/>
              <a:t>propos</a:t>
            </a:r>
            <a:r>
              <a:rPr lang="fr-FR" sz="1600" b="1" dirty="0"/>
              <a:t>ée</a:t>
            </a:r>
            <a:r>
              <a:rPr lang="en-ZA" sz="1600" b="1" dirty="0"/>
              <a:t>:</a:t>
            </a:r>
          </a:p>
          <a:p>
            <a:pPr marL="152400" lvl="0" indent="0" algn="l" rtl="0">
              <a:lnSpc>
                <a:spcPct val="115000"/>
              </a:lnSpc>
              <a:spcBef>
                <a:spcPts val="0"/>
              </a:spcBef>
              <a:spcAft>
                <a:spcPts val="0"/>
              </a:spcAft>
              <a:buClr>
                <a:schemeClr val="dk1"/>
              </a:buClr>
              <a:buSzPts val="1200"/>
              <a:buNone/>
            </a:pPr>
            <a:endParaRPr sz="1600" b="1" dirty="0"/>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a:solidFill>
                  <a:schemeClr val="accent2">
                    <a:lumMod val="75000"/>
                  </a:schemeClr>
                </a:solidFill>
              </a:rPr>
              <a:t>Contexte G</a:t>
            </a:r>
            <a:r>
              <a:rPr lang="fr-FR" sz="2400">
                <a:solidFill>
                  <a:schemeClr val="accent2">
                    <a:lumMod val="75000"/>
                  </a:schemeClr>
                </a:solidFill>
              </a:rPr>
              <a:t>éné</a:t>
            </a:r>
            <a:r>
              <a:rPr lang="en-ZA" sz="2400">
                <a:solidFill>
                  <a:schemeClr val="accent2">
                    <a:lumMod val="75000"/>
                  </a:schemeClr>
                </a:solidFill>
              </a:rPr>
              <a:t>ral de projet</a:t>
            </a:r>
            <a:endParaRPr lang="de-DE" sz="2400" dirty="0">
              <a:solidFill>
                <a:schemeClr val="accent2">
                  <a:lumMod val="75000"/>
                </a:schemeClr>
              </a:solidFill>
            </a:endParaRPr>
          </a:p>
        </p:txBody>
      </p:sp>
      <p:grpSp>
        <p:nvGrpSpPr>
          <p:cNvPr id="16" name="Google Shape;405;p23">
            <a:extLst>
              <a:ext uri="{FF2B5EF4-FFF2-40B4-BE49-F238E27FC236}">
                <a16:creationId xmlns:a16="http://schemas.microsoft.com/office/drawing/2014/main" id="{3A49D7B2-7D59-4B8C-8A39-9A8EC10E1808}"/>
              </a:ext>
            </a:extLst>
          </p:cNvPr>
          <p:cNvGrpSpPr/>
          <p:nvPr/>
        </p:nvGrpSpPr>
        <p:grpSpPr>
          <a:xfrm>
            <a:off x="156106" y="1769101"/>
            <a:ext cx="1646852" cy="2547254"/>
            <a:chOff x="156106" y="1769101"/>
            <a:chExt cx="1646852" cy="2547254"/>
          </a:xfrm>
        </p:grpSpPr>
        <p:sp>
          <p:nvSpPr>
            <p:cNvPr id="17" name="Google Shape;406;p23">
              <a:extLst>
                <a:ext uri="{FF2B5EF4-FFF2-40B4-BE49-F238E27FC236}">
                  <a16:creationId xmlns:a16="http://schemas.microsoft.com/office/drawing/2014/main" id="{97C7CD95-D4E6-4210-8D86-930D5CF34890}"/>
                </a:ext>
              </a:extLst>
            </p:cNvPr>
            <p:cNvSpPr txBox="1"/>
            <p:nvPr/>
          </p:nvSpPr>
          <p:spPr>
            <a:xfrm>
              <a:off x="156106" y="3580455"/>
              <a:ext cx="164685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Développement d'un site web de gestion d'hôtel complet.</a:t>
              </a:r>
              <a:endParaRPr dirty="0">
                <a:solidFill>
                  <a:schemeClr val="accent6">
                    <a:lumMod val="25000"/>
                  </a:schemeClr>
                </a:solidFill>
                <a:latin typeface="Livvic"/>
                <a:ea typeface="Livvic"/>
                <a:cs typeface="Livvic"/>
                <a:sym typeface="Livvic"/>
              </a:endParaRPr>
            </a:p>
          </p:txBody>
        </p:sp>
        <p:sp>
          <p:nvSpPr>
            <p:cNvPr id="19" name="Google Shape;408;p23">
              <a:extLst>
                <a:ext uri="{FF2B5EF4-FFF2-40B4-BE49-F238E27FC236}">
                  <a16:creationId xmlns:a16="http://schemas.microsoft.com/office/drawing/2014/main" id="{95E01007-ECD2-49D3-9C3A-4572565E114C}"/>
                </a:ext>
              </a:extLst>
            </p:cNvPr>
            <p:cNvSpPr txBox="1"/>
            <p:nvPr/>
          </p:nvSpPr>
          <p:spPr>
            <a:xfrm>
              <a:off x="781953" y="1769101"/>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01</a:t>
              </a:r>
              <a:endParaRPr sz="1800" b="1" dirty="0">
                <a:solidFill>
                  <a:schemeClr val="dk1"/>
                </a:solidFill>
                <a:latin typeface="Livvic"/>
                <a:ea typeface="Livvic"/>
                <a:cs typeface="Livvic"/>
                <a:sym typeface="Livvic"/>
              </a:endParaRPr>
            </a:p>
          </p:txBody>
        </p:sp>
      </p:grpSp>
      <p:grpSp>
        <p:nvGrpSpPr>
          <p:cNvPr id="20" name="Google Shape;409;p23">
            <a:extLst>
              <a:ext uri="{FF2B5EF4-FFF2-40B4-BE49-F238E27FC236}">
                <a16:creationId xmlns:a16="http://schemas.microsoft.com/office/drawing/2014/main" id="{E83D024A-B81D-4016-9094-D1E223418900}"/>
              </a:ext>
            </a:extLst>
          </p:cNvPr>
          <p:cNvGrpSpPr/>
          <p:nvPr/>
        </p:nvGrpSpPr>
        <p:grpSpPr>
          <a:xfrm>
            <a:off x="1822479" y="1802944"/>
            <a:ext cx="1730823" cy="2546937"/>
            <a:chOff x="1822479" y="1802944"/>
            <a:chExt cx="1730823" cy="2546937"/>
          </a:xfrm>
        </p:grpSpPr>
        <p:sp>
          <p:nvSpPr>
            <p:cNvPr id="22" name="Google Shape;411;p23">
              <a:extLst>
                <a:ext uri="{FF2B5EF4-FFF2-40B4-BE49-F238E27FC236}">
                  <a16:creationId xmlns:a16="http://schemas.microsoft.com/office/drawing/2014/main" id="{38A51FD3-8B55-4A6F-9338-6F4FA98872B1}"/>
                </a:ext>
              </a:extLst>
            </p:cNvPr>
            <p:cNvSpPr txBox="1"/>
            <p:nvPr/>
          </p:nvSpPr>
          <p:spPr>
            <a:xfrm>
              <a:off x="1822479" y="3613981"/>
              <a:ext cx="1730823"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Mini plateforme  de gestion pour l'administration de l'hôtel.</a:t>
              </a:r>
              <a:endParaRPr dirty="0">
                <a:solidFill>
                  <a:schemeClr val="accent6">
                    <a:lumMod val="25000"/>
                  </a:schemeClr>
                </a:solidFill>
                <a:latin typeface="Livvic"/>
                <a:ea typeface="Livvic"/>
                <a:cs typeface="Livvic"/>
                <a:sym typeface="Livvic"/>
              </a:endParaRPr>
            </a:p>
          </p:txBody>
        </p:sp>
        <p:sp>
          <p:nvSpPr>
            <p:cNvPr id="23" name="Google Shape;412;p23">
              <a:extLst>
                <a:ext uri="{FF2B5EF4-FFF2-40B4-BE49-F238E27FC236}">
                  <a16:creationId xmlns:a16="http://schemas.microsoft.com/office/drawing/2014/main" id="{1B01AEA8-9A8D-4154-B775-14FBA8C4F315}"/>
                </a:ext>
              </a:extLst>
            </p:cNvPr>
            <p:cNvSpPr txBox="1"/>
            <p:nvPr/>
          </p:nvSpPr>
          <p:spPr>
            <a:xfrm>
              <a:off x="2331988" y="180294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02</a:t>
              </a:r>
              <a:endParaRPr sz="1800" b="1" dirty="0">
                <a:solidFill>
                  <a:schemeClr val="dk1"/>
                </a:solidFill>
                <a:latin typeface="Livvic"/>
                <a:ea typeface="Livvic"/>
                <a:cs typeface="Livvic"/>
                <a:sym typeface="Livvic"/>
              </a:endParaRPr>
            </a:p>
          </p:txBody>
        </p:sp>
      </p:grpSp>
      <p:grpSp>
        <p:nvGrpSpPr>
          <p:cNvPr id="24" name="Google Shape;413;p23">
            <a:extLst>
              <a:ext uri="{FF2B5EF4-FFF2-40B4-BE49-F238E27FC236}">
                <a16:creationId xmlns:a16="http://schemas.microsoft.com/office/drawing/2014/main" id="{130BAC38-1224-4470-BFA5-8FE1B0D85F6B}"/>
              </a:ext>
            </a:extLst>
          </p:cNvPr>
          <p:cNvGrpSpPr/>
          <p:nvPr/>
        </p:nvGrpSpPr>
        <p:grpSpPr>
          <a:xfrm>
            <a:off x="3613376" y="1779067"/>
            <a:ext cx="1646851" cy="2651227"/>
            <a:chOff x="3642057" y="1441264"/>
            <a:chExt cx="1646851" cy="2651227"/>
          </a:xfrm>
        </p:grpSpPr>
        <p:sp>
          <p:nvSpPr>
            <p:cNvPr id="26" name="Google Shape;415;p23">
              <a:extLst>
                <a:ext uri="{FF2B5EF4-FFF2-40B4-BE49-F238E27FC236}">
                  <a16:creationId xmlns:a16="http://schemas.microsoft.com/office/drawing/2014/main" id="{468AD4EB-3041-4938-9FE2-9F02E4396C9B}"/>
                </a:ext>
              </a:extLst>
            </p:cNvPr>
            <p:cNvSpPr txBox="1"/>
            <p:nvPr/>
          </p:nvSpPr>
          <p:spPr>
            <a:xfrm>
              <a:off x="3642057" y="3356591"/>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Expérience utilisateur agréable pour les clients.</a:t>
              </a:r>
              <a:endParaRPr dirty="0">
                <a:solidFill>
                  <a:schemeClr val="accent6">
                    <a:lumMod val="25000"/>
                  </a:schemeClr>
                </a:solidFill>
                <a:latin typeface="Livvic"/>
                <a:ea typeface="Livvic"/>
                <a:cs typeface="Livvic"/>
                <a:sym typeface="Livvic"/>
              </a:endParaRPr>
            </a:p>
          </p:txBody>
        </p:sp>
        <p:sp>
          <p:nvSpPr>
            <p:cNvPr id="27" name="Google Shape;416;p23">
              <a:extLst>
                <a:ext uri="{FF2B5EF4-FFF2-40B4-BE49-F238E27FC236}">
                  <a16:creationId xmlns:a16="http://schemas.microsoft.com/office/drawing/2014/main" id="{7A7DBBA0-A64F-48DD-902D-46C2294F7612}"/>
                </a:ext>
              </a:extLst>
            </p:cNvPr>
            <p:cNvSpPr txBox="1"/>
            <p:nvPr/>
          </p:nvSpPr>
          <p:spPr>
            <a:xfrm>
              <a:off x="4052579" y="144126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03</a:t>
              </a:r>
              <a:endParaRPr sz="1800" b="1" dirty="0">
                <a:solidFill>
                  <a:schemeClr val="dk1"/>
                </a:solidFill>
                <a:latin typeface="Livvic"/>
                <a:ea typeface="Livvic"/>
                <a:cs typeface="Livvic"/>
                <a:sym typeface="Livvic"/>
              </a:endParaRPr>
            </a:p>
          </p:txBody>
        </p:sp>
      </p:grpSp>
      <p:grpSp>
        <p:nvGrpSpPr>
          <p:cNvPr id="28" name="Google Shape;417;p23">
            <a:extLst>
              <a:ext uri="{FF2B5EF4-FFF2-40B4-BE49-F238E27FC236}">
                <a16:creationId xmlns:a16="http://schemas.microsoft.com/office/drawing/2014/main" id="{24F5A8F1-FB78-4D0D-A891-925CF38CC022}"/>
              </a:ext>
            </a:extLst>
          </p:cNvPr>
          <p:cNvGrpSpPr/>
          <p:nvPr/>
        </p:nvGrpSpPr>
        <p:grpSpPr>
          <a:xfrm>
            <a:off x="5361686" y="1795739"/>
            <a:ext cx="1527900" cy="2638058"/>
            <a:chOff x="5361686" y="1795739"/>
            <a:chExt cx="1527900" cy="2638058"/>
          </a:xfrm>
        </p:grpSpPr>
        <p:sp>
          <p:nvSpPr>
            <p:cNvPr id="30" name="Google Shape;419;p23">
              <a:extLst>
                <a:ext uri="{FF2B5EF4-FFF2-40B4-BE49-F238E27FC236}">
                  <a16:creationId xmlns:a16="http://schemas.microsoft.com/office/drawing/2014/main" id="{AE329D40-9D52-4DD0-A1FB-35ADDC6298CF}"/>
                </a:ext>
              </a:extLst>
            </p:cNvPr>
            <p:cNvSpPr txBox="1"/>
            <p:nvPr/>
          </p:nvSpPr>
          <p:spPr>
            <a:xfrm>
              <a:off x="5361686" y="3697897"/>
              <a:ext cx="15279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Réservation facile des chambres pour les clients.</a:t>
              </a:r>
              <a:endParaRPr dirty="0">
                <a:solidFill>
                  <a:schemeClr val="accent6">
                    <a:lumMod val="25000"/>
                  </a:schemeClr>
                </a:solidFill>
                <a:latin typeface="Livvic"/>
                <a:ea typeface="Livvic"/>
                <a:cs typeface="Livvic"/>
                <a:sym typeface="Livvic"/>
              </a:endParaRPr>
            </a:p>
          </p:txBody>
        </p:sp>
        <p:sp>
          <p:nvSpPr>
            <p:cNvPr id="31" name="Google Shape;420;p23">
              <a:extLst>
                <a:ext uri="{FF2B5EF4-FFF2-40B4-BE49-F238E27FC236}">
                  <a16:creationId xmlns:a16="http://schemas.microsoft.com/office/drawing/2014/main" id="{34AD6325-0A92-46C1-872F-CB9EE2A3C999}"/>
                </a:ext>
              </a:extLst>
            </p:cNvPr>
            <p:cNvSpPr txBox="1"/>
            <p:nvPr/>
          </p:nvSpPr>
          <p:spPr>
            <a:xfrm>
              <a:off x="5846590" y="1795739"/>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04</a:t>
              </a:r>
              <a:endParaRPr sz="1800" b="1" dirty="0">
                <a:solidFill>
                  <a:schemeClr val="dk1"/>
                </a:solidFill>
                <a:latin typeface="Livvic"/>
                <a:ea typeface="Livvic"/>
                <a:cs typeface="Livvic"/>
                <a:sym typeface="Livvic"/>
              </a:endParaRPr>
            </a:p>
          </p:txBody>
        </p:sp>
      </p:grpSp>
      <p:grpSp>
        <p:nvGrpSpPr>
          <p:cNvPr id="32" name="Google Shape;421;p23">
            <a:extLst>
              <a:ext uri="{FF2B5EF4-FFF2-40B4-BE49-F238E27FC236}">
                <a16:creationId xmlns:a16="http://schemas.microsoft.com/office/drawing/2014/main" id="{D004B040-4BA0-4ED3-A118-B624EE58475D}"/>
              </a:ext>
            </a:extLst>
          </p:cNvPr>
          <p:cNvGrpSpPr/>
          <p:nvPr/>
        </p:nvGrpSpPr>
        <p:grpSpPr>
          <a:xfrm>
            <a:off x="7021475" y="1790054"/>
            <a:ext cx="1646851" cy="2625348"/>
            <a:chOff x="7021475" y="1790054"/>
            <a:chExt cx="1646851" cy="2625348"/>
          </a:xfrm>
        </p:grpSpPr>
        <p:sp>
          <p:nvSpPr>
            <p:cNvPr id="34" name="Google Shape;423;p23">
              <a:extLst>
                <a:ext uri="{FF2B5EF4-FFF2-40B4-BE49-F238E27FC236}">
                  <a16:creationId xmlns:a16="http://schemas.microsoft.com/office/drawing/2014/main" id="{E1E502CD-5BDC-4276-BAF9-AED285456791}"/>
                </a:ext>
              </a:extLst>
            </p:cNvPr>
            <p:cNvSpPr txBox="1"/>
            <p:nvPr/>
          </p:nvSpPr>
          <p:spPr>
            <a:xfrm>
              <a:off x="7021475" y="3679502"/>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Informations détaillées sur l'hôtel pour les clients.</a:t>
              </a:r>
              <a:endParaRPr dirty="0">
                <a:solidFill>
                  <a:schemeClr val="accent6">
                    <a:lumMod val="25000"/>
                  </a:schemeClr>
                </a:solidFill>
                <a:latin typeface="Livvic"/>
                <a:ea typeface="Livvic"/>
                <a:cs typeface="Livvic"/>
                <a:sym typeface="Livvic"/>
              </a:endParaRPr>
            </a:p>
          </p:txBody>
        </p:sp>
        <p:sp>
          <p:nvSpPr>
            <p:cNvPr id="35" name="Google Shape;424;p23">
              <a:extLst>
                <a:ext uri="{FF2B5EF4-FFF2-40B4-BE49-F238E27FC236}">
                  <a16:creationId xmlns:a16="http://schemas.microsoft.com/office/drawing/2014/main" id="{CF7B9D91-8F54-417C-9EE1-E62E68204043}"/>
                </a:ext>
              </a:extLst>
            </p:cNvPr>
            <p:cNvSpPr txBox="1"/>
            <p:nvPr/>
          </p:nvSpPr>
          <p:spPr>
            <a:xfrm>
              <a:off x="7521623" y="179005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05</a:t>
              </a:r>
              <a:endParaRPr sz="1800" b="1" dirty="0">
                <a:solidFill>
                  <a:schemeClr val="dk1"/>
                </a:solidFill>
                <a:latin typeface="Livvic"/>
                <a:ea typeface="Livvic"/>
                <a:cs typeface="Livvic"/>
                <a:sym typeface="Livvic"/>
              </a:endParaRPr>
            </a:p>
          </p:txBody>
        </p:sp>
      </p:grpSp>
      <p:cxnSp>
        <p:nvCxnSpPr>
          <p:cNvPr id="36" name="Google Shape;425;p23">
            <a:extLst>
              <a:ext uri="{FF2B5EF4-FFF2-40B4-BE49-F238E27FC236}">
                <a16:creationId xmlns:a16="http://schemas.microsoft.com/office/drawing/2014/main" id="{66E7C91C-2CF6-4566-A68B-AC84C2FE2A6A}"/>
              </a:ext>
            </a:extLst>
          </p:cNvPr>
          <p:cNvCxnSpPr>
            <a:cxnSpLocks/>
            <a:stCxn id="41" idx="0"/>
            <a:endCxn id="44" idx="2"/>
          </p:cNvCxnSpPr>
          <p:nvPr/>
        </p:nvCxnSpPr>
        <p:spPr>
          <a:xfrm>
            <a:off x="1329763" y="2772043"/>
            <a:ext cx="996510" cy="932"/>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428;p23">
            <a:extLst>
              <a:ext uri="{FF2B5EF4-FFF2-40B4-BE49-F238E27FC236}">
                <a16:creationId xmlns:a16="http://schemas.microsoft.com/office/drawing/2014/main" id="{E3257627-8CCB-4F3E-8D64-0CDA9C94E7D6}"/>
              </a:ext>
            </a:extLst>
          </p:cNvPr>
          <p:cNvCxnSpPr>
            <a:cxnSpLocks/>
            <a:endCxn id="47" idx="2"/>
          </p:cNvCxnSpPr>
          <p:nvPr/>
        </p:nvCxnSpPr>
        <p:spPr>
          <a:xfrm flipV="1">
            <a:off x="2641982" y="2760651"/>
            <a:ext cx="1381916" cy="10776"/>
          </a:xfrm>
          <a:prstGeom prst="straightConnector1">
            <a:avLst/>
          </a:prstGeom>
          <a:noFill/>
          <a:ln w="28575" cap="flat" cmpd="sng">
            <a:solidFill>
              <a:schemeClr val="dk1"/>
            </a:solidFill>
            <a:prstDash val="solid"/>
            <a:round/>
            <a:headEnd type="none" w="med" len="med"/>
            <a:tailEnd type="none" w="med" len="med"/>
          </a:ln>
        </p:spPr>
      </p:cxnSp>
      <p:cxnSp>
        <p:nvCxnSpPr>
          <p:cNvPr id="38" name="Google Shape;430;p23">
            <a:extLst>
              <a:ext uri="{FF2B5EF4-FFF2-40B4-BE49-F238E27FC236}">
                <a16:creationId xmlns:a16="http://schemas.microsoft.com/office/drawing/2014/main" id="{4E8D3D97-E99A-43A1-8F31-07B041C1C883}"/>
              </a:ext>
            </a:extLst>
          </p:cNvPr>
          <p:cNvCxnSpPr>
            <a:cxnSpLocks/>
            <a:stCxn id="47" idx="0"/>
            <a:endCxn id="50" idx="2"/>
          </p:cNvCxnSpPr>
          <p:nvPr/>
        </p:nvCxnSpPr>
        <p:spPr>
          <a:xfrm>
            <a:off x="4603813" y="2760651"/>
            <a:ext cx="1231670" cy="27764"/>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432;p23">
            <a:extLst>
              <a:ext uri="{FF2B5EF4-FFF2-40B4-BE49-F238E27FC236}">
                <a16:creationId xmlns:a16="http://schemas.microsoft.com/office/drawing/2014/main" id="{AA285DD7-14CE-437D-8A79-FE634F8DB416}"/>
              </a:ext>
            </a:extLst>
          </p:cNvPr>
          <p:cNvCxnSpPr>
            <a:cxnSpLocks/>
            <a:stCxn id="50" idx="0"/>
            <a:endCxn id="53" idx="2"/>
          </p:cNvCxnSpPr>
          <p:nvPr/>
        </p:nvCxnSpPr>
        <p:spPr>
          <a:xfrm>
            <a:off x="6415398" y="2788415"/>
            <a:ext cx="1131483" cy="4826"/>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34;p23">
            <a:extLst>
              <a:ext uri="{FF2B5EF4-FFF2-40B4-BE49-F238E27FC236}">
                <a16:creationId xmlns:a16="http://schemas.microsoft.com/office/drawing/2014/main" id="{C2451E39-292B-45CF-BF22-156C1478E601}"/>
              </a:ext>
            </a:extLst>
          </p:cNvPr>
          <p:cNvGrpSpPr/>
          <p:nvPr/>
        </p:nvGrpSpPr>
        <p:grpSpPr>
          <a:xfrm>
            <a:off x="529680" y="2482085"/>
            <a:ext cx="1020270" cy="706195"/>
            <a:chOff x="1019706" y="2519900"/>
            <a:chExt cx="927350" cy="641879"/>
          </a:xfrm>
        </p:grpSpPr>
        <p:sp>
          <p:nvSpPr>
            <p:cNvPr id="41" name="Google Shape;426;p23">
              <a:extLst>
                <a:ext uri="{FF2B5EF4-FFF2-40B4-BE49-F238E27FC236}">
                  <a16:creationId xmlns:a16="http://schemas.microsoft.com/office/drawing/2014/main" id="{F00CBA5E-5BDE-4AE5-A5B8-772985F436EA}"/>
                </a:ext>
              </a:extLst>
            </p:cNvPr>
            <p:cNvSpPr/>
            <p:nvPr/>
          </p:nvSpPr>
          <p:spPr>
            <a:xfrm>
              <a:off x="1219822"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5;p23">
              <a:extLst>
                <a:ext uri="{FF2B5EF4-FFF2-40B4-BE49-F238E27FC236}">
                  <a16:creationId xmlns:a16="http://schemas.microsoft.com/office/drawing/2014/main" id="{E37E6322-5E91-41A1-B542-C0AEAA97A383}"/>
                </a:ext>
              </a:extLst>
            </p:cNvPr>
            <p:cNvSpPr/>
            <p:nvPr/>
          </p:nvSpPr>
          <p:spPr>
            <a:xfrm rot="10800000">
              <a:off x="1019706"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3" name="Google Shape;436;p23">
            <a:extLst>
              <a:ext uri="{FF2B5EF4-FFF2-40B4-BE49-F238E27FC236}">
                <a16:creationId xmlns:a16="http://schemas.microsoft.com/office/drawing/2014/main" id="{1B016F64-072F-441C-B946-CCD5F37A17FB}"/>
              </a:ext>
            </a:extLst>
          </p:cNvPr>
          <p:cNvGrpSpPr/>
          <p:nvPr/>
        </p:nvGrpSpPr>
        <p:grpSpPr>
          <a:xfrm>
            <a:off x="2106116" y="2364428"/>
            <a:ext cx="1020270" cy="706191"/>
            <a:chOff x="2567137" y="2412111"/>
            <a:chExt cx="927350" cy="641875"/>
          </a:xfrm>
        </p:grpSpPr>
        <p:sp>
          <p:nvSpPr>
            <p:cNvPr id="44" name="Google Shape;427;p23">
              <a:extLst>
                <a:ext uri="{FF2B5EF4-FFF2-40B4-BE49-F238E27FC236}">
                  <a16:creationId xmlns:a16="http://schemas.microsoft.com/office/drawing/2014/main" id="{DB44ED71-BF99-4BC6-8BBF-5A587084AE49}"/>
                </a:ext>
              </a:extLst>
            </p:cNvPr>
            <p:cNvSpPr/>
            <p:nvPr/>
          </p:nvSpPr>
          <p:spPr>
            <a:xfrm>
              <a:off x="2767243"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p23">
              <a:extLst>
                <a:ext uri="{FF2B5EF4-FFF2-40B4-BE49-F238E27FC236}">
                  <a16:creationId xmlns:a16="http://schemas.microsoft.com/office/drawing/2014/main" id="{02CECC1E-2F2A-4966-B7DC-29ED18138D29}"/>
                </a:ext>
              </a:extLst>
            </p:cNvPr>
            <p:cNvSpPr/>
            <p:nvPr/>
          </p:nvSpPr>
          <p:spPr>
            <a:xfrm>
              <a:off x="2567137"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6" name="Google Shape;438;p23">
            <a:extLst>
              <a:ext uri="{FF2B5EF4-FFF2-40B4-BE49-F238E27FC236}">
                <a16:creationId xmlns:a16="http://schemas.microsoft.com/office/drawing/2014/main" id="{247DFA08-E369-4118-8A52-523460317947}"/>
              </a:ext>
            </a:extLst>
          </p:cNvPr>
          <p:cNvGrpSpPr/>
          <p:nvPr/>
        </p:nvGrpSpPr>
        <p:grpSpPr>
          <a:xfrm>
            <a:off x="3803725" y="2470693"/>
            <a:ext cx="1020270" cy="706195"/>
            <a:chOff x="4114543" y="2519900"/>
            <a:chExt cx="927350" cy="641879"/>
          </a:xfrm>
        </p:grpSpPr>
        <p:sp>
          <p:nvSpPr>
            <p:cNvPr id="47" name="Google Shape;429;p23">
              <a:extLst>
                <a:ext uri="{FF2B5EF4-FFF2-40B4-BE49-F238E27FC236}">
                  <a16:creationId xmlns:a16="http://schemas.microsoft.com/office/drawing/2014/main" id="{84B1F6C6-77C5-47BD-AE62-16D97F5571DD}"/>
                </a:ext>
              </a:extLst>
            </p:cNvPr>
            <p:cNvSpPr/>
            <p:nvPr/>
          </p:nvSpPr>
          <p:spPr>
            <a:xfrm>
              <a:off x="4314664"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9;p23">
              <a:extLst>
                <a:ext uri="{FF2B5EF4-FFF2-40B4-BE49-F238E27FC236}">
                  <a16:creationId xmlns:a16="http://schemas.microsoft.com/office/drawing/2014/main" id="{3C0B43EE-E874-451D-8878-024F58DBB2C7}"/>
                </a:ext>
              </a:extLst>
            </p:cNvPr>
            <p:cNvSpPr/>
            <p:nvPr/>
          </p:nvSpPr>
          <p:spPr>
            <a:xfrm rot="10800000">
              <a:off x="411454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9" name="Google Shape;440;p23">
            <a:extLst>
              <a:ext uri="{FF2B5EF4-FFF2-40B4-BE49-F238E27FC236}">
                <a16:creationId xmlns:a16="http://schemas.microsoft.com/office/drawing/2014/main" id="{79968DCE-4070-4E37-BEA0-9C0106502745}"/>
              </a:ext>
            </a:extLst>
          </p:cNvPr>
          <p:cNvGrpSpPr/>
          <p:nvPr/>
        </p:nvGrpSpPr>
        <p:grpSpPr>
          <a:xfrm>
            <a:off x="5615320" y="2379868"/>
            <a:ext cx="1020270" cy="706191"/>
            <a:chOff x="5661974" y="2412111"/>
            <a:chExt cx="927350" cy="641875"/>
          </a:xfrm>
        </p:grpSpPr>
        <p:sp>
          <p:nvSpPr>
            <p:cNvPr id="50" name="Google Shape;431;p23">
              <a:extLst>
                <a:ext uri="{FF2B5EF4-FFF2-40B4-BE49-F238E27FC236}">
                  <a16:creationId xmlns:a16="http://schemas.microsoft.com/office/drawing/2014/main" id="{46140BC5-E7B1-43AF-B837-177F248114F1}"/>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1;p23">
              <a:extLst>
                <a:ext uri="{FF2B5EF4-FFF2-40B4-BE49-F238E27FC236}">
                  <a16:creationId xmlns:a16="http://schemas.microsoft.com/office/drawing/2014/main" id="{DBCF329F-1E4C-4E37-A5C0-432A9677A3F7}"/>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52" name="Google Shape;442;p23">
            <a:extLst>
              <a:ext uri="{FF2B5EF4-FFF2-40B4-BE49-F238E27FC236}">
                <a16:creationId xmlns:a16="http://schemas.microsoft.com/office/drawing/2014/main" id="{1E78E48F-BF95-4F8A-B487-4B9BCFF6F61E}"/>
              </a:ext>
            </a:extLst>
          </p:cNvPr>
          <p:cNvGrpSpPr/>
          <p:nvPr/>
        </p:nvGrpSpPr>
        <p:grpSpPr>
          <a:xfrm>
            <a:off x="7326716" y="2503283"/>
            <a:ext cx="1020270" cy="706195"/>
            <a:chOff x="7209393" y="2519900"/>
            <a:chExt cx="927350" cy="641879"/>
          </a:xfrm>
        </p:grpSpPr>
        <p:sp>
          <p:nvSpPr>
            <p:cNvPr id="53" name="Google Shape;433;p23">
              <a:extLst>
                <a:ext uri="{FF2B5EF4-FFF2-40B4-BE49-F238E27FC236}">
                  <a16:creationId xmlns:a16="http://schemas.microsoft.com/office/drawing/2014/main" id="{68682BC0-E9CC-4B23-B842-CEED5C65C313}"/>
                </a:ext>
              </a:extLst>
            </p:cNvPr>
            <p:cNvSpPr/>
            <p:nvPr/>
          </p:nvSpPr>
          <p:spPr>
            <a:xfrm>
              <a:off x="7409507"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23">
              <a:extLst>
                <a:ext uri="{FF2B5EF4-FFF2-40B4-BE49-F238E27FC236}">
                  <a16:creationId xmlns:a16="http://schemas.microsoft.com/office/drawing/2014/main" id="{CD3FC73A-859A-483C-8397-6C35103E0D81}"/>
                </a:ext>
              </a:extLst>
            </p:cNvPr>
            <p:cNvSpPr/>
            <p:nvPr/>
          </p:nvSpPr>
          <p:spPr>
            <a:xfrm rot="10800000">
              <a:off x="720939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sp>
        <p:nvSpPr>
          <p:cNvPr id="55" name="Google Shape;444;p23">
            <a:extLst>
              <a:ext uri="{FF2B5EF4-FFF2-40B4-BE49-F238E27FC236}">
                <a16:creationId xmlns:a16="http://schemas.microsoft.com/office/drawing/2014/main" id="{57A427C8-5912-499D-BFC7-B80EFBE095C9}"/>
              </a:ext>
            </a:extLst>
          </p:cNvPr>
          <p:cNvSpPr/>
          <p:nvPr/>
        </p:nvSpPr>
        <p:spPr>
          <a:xfrm>
            <a:off x="912309" y="2605870"/>
            <a:ext cx="296989" cy="341166"/>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445;p23">
            <a:extLst>
              <a:ext uri="{FF2B5EF4-FFF2-40B4-BE49-F238E27FC236}">
                <a16:creationId xmlns:a16="http://schemas.microsoft.com/office/drawing/2014/main" id="{BE148B6C-BC06-497E-A71A-E8971CE92C93}"/>
              </a:ext>
            </a:extLst>
          </p:cNvPr>
          <p:cNvGrpSpPr/>
          <p:nvPr/>
        </p:nvGrpSpPr>
        <p:grpSpPr>
          <a:xfrm>
            <a:off x="4151598" y="2589637"/>
            <a:ext cx="339313" cy="342025"/>
            <a:chOff x="-62516625" y="3743175"/>
            <a:chExt cx="315875" cy="318400"/>
          </a:xfrm>
        </p:grpSpPr>
        <p:sp>
          <p:nvSpPr>
            <p:cNvPr id="57" name="Google Shape;446;p23">
              <a:extLst>
                <a:ext uri="{FF2B5EF4-FFF2-40B4-BE49-F238E27FC236}">
                  <a16:creationId xmlns:a16="http://schemas.microsoft.com/office/drawing/2014/main" id="{962FD865-34F2-4A76-8AD7-4CFD65C0F44B}"/>
                </a:ext>
              </a:extLst>
            </p:cNvPr>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23">
              <a:extLst>
                <a:ext uri="{FF2B5EF4-FFF2-40B4-BE49-F238E27FC236}">
                  <a16:creationId xmlns:a16="http://schemas.microsoft.com/office/drawing/2014/main" id="{9B520BC4-9CE5-4D5A-9605-FA887DDF99B7}"/>
                </a:ext>
              </a:extLst>
            </p:cNvPr>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448;p23">
            <a:extLst>
              <a:ext uri="{FF2B5EF4-FFF2-40B4-BE49-F238E27FC236}">
                <a16:creationId xmlns:a16="http://schemas.microsoft.com/office/drawing/2014/main" id="{BB1C37AF-5B87-417D-AF95-9B343D9EC1E0}"/>
              </a:ext>
            </a:extLst>
          </p:cNvPr>
          <p:cNvGrpSpPr/>
          <p:nvPr/>
        </p:nvGrpSpPr>
        <p:grpSpPr>
          <a:xfrm>
            <a:off x="2438214" y="2632141"/>
            <a:ext cx="326611" cy="302924"/>
            <a:chOff x="-62511900" y="4129100"/>
            <a:chExt cx="304050" cy="282000"/>
          </a:xfrm>
        </p:grpSpPr>
        <p:sp>
          <p:nvSpPr>
            <p:cNvPr id="60" name="Google Shape;449;p23">
              <a:extLst>
                <a:ext uri="{FF2B5EF4-FFF2-40B4-BE49-F238E27FC236}">
                  <a16:creationId xmlns:a16="http://schemas.microsoft.com/office/drawing/2014/main" id="{191F987E-4E33-4DCF-9993-1F09BAF6125E}"/>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23">
              <a:extLst>
                <a:ext uri="{FF2B5EF4-FFF2-40B4-BE49-F238E27FC236}">
                  <a16:creationId xmlns:a16="http://schemas.microsoft.com/office/drawing/2014/main" id="{75220241-C5E6-4C25-9CFD-47810F53C810}"/>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23">
              <a:extLst>
                <a:ext uri="{FF2B5EF4-FFF2-40B4-BE49-F238E27FC236}">
                  <a16:creationId xmlns:a16="http://schemas.microsoft.com/office/drawing/2014/main" id="{915DCB4F-7FB4-4D4F-858A-0A90992B7232}"/>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23">
              <a:extLst>
                <a:ext uri="{FF2B5EF4-FFF2-40B4-BE49-F238E27FC236}">
                  <a16:creationId xmlns:a16="http://schemas.microsoft.com/office/drawing/2014/main" id="{5245A1A2-0FD2-471D-9C8E-3F41E99E0738}"/>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23">
              <a:extLst>
                <a:ext uri="{FF2B5EF4-FFF2-40B4-BE49-F238E27FC236}">
                  <a16:creationId xmlns:a16="http://schemas.microsoft.com/office/drawing/2014/main" id="{9F223549-8295-462E-B362-FC095FBA85AD}"/>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54;p23">
            <a:extLst>
              <a:ext uri="{FF2B5EF4-FFF2-40B4-BE49-F238E27FC236}">
                <a16:creationId xmlns:a16="http://schemas.microsoft.com/office/drawing/2014/main" id="{86D813BC-BA94-4AA4-A182-3F354108FD88}"/>
              </a:ext>
            </a:extLst>
          </p:cNvPr>
          <p:cNvGrpSpPr/>
          <p:nvPr/>
        </p:nvGrpSpPr>
        <p:grpSpPr>
          <a:xfrm>
            <a:off x="7694574" y="2600710"/>
            <a:ext cx="327601" cy="322444"/>
            <a:chOff x="2404875" y="3592725"/>
            <a:chExt cx="298525" cy="293825"/>
          </a:xfrm>
        </p:grpSpPr>
        <p:sp>
          <p:nvSpPr>
            <p:cNvPr id="66" name="Google Shape;455;p23">
              <a:extLst>
                <a:ext uri="{FF2B5EF4-FFF2-40B4-BE49-F238E27FC236}">
                  <a16:creationId xmlns:a16="http://schemas.microsoft.com/office/drawing/2014/main" id="{59FE2EE5-7536-4FAE-ACDC-B47C4CF54D8E}"/>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23">
              <a:extLst>
                <a:ext uri="{FF2B5EF4-FFF2-40B4-BE49-F238E27FC236}">
                  <a16:creationId xmlns:a16="http://schemas.microsoft.com/office/drawing/2014/main" id="{14041994-7CE8-45F7-8BD6-D7D4823FC89D}"/>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23">
              <a:extLst>
                <a:ext uri="{FF2B5EF4-FFF2-40B4-BE49-F238E27FC236}">
                  <a16:creationId xmlns:a16="http://schemas.microsoft.com/office/drawing/2014/main" id="{D5DAB495-C764-4391-8C7E-C1122D3EBAC2}"/>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458;p23">
            <a:extLst>
              <a:ext uri="{FF2B5EF4-FFF2-40B4-BE49-F238E27FC236}">
                <a16:creationId xmlns:a16="http://schemas.microsoft.com/office/drawing/2014/main" id="{235BE8E4-A628-45DC-944D-CF5589B0E23A}"/>
              </a:ext>
            </a:extLst>
          </p:cNvPr>
          <p:cNvGrpSpPr/>
          <p:nvPr/>
        </p:nvGrpSpPr>
        <p:grpSpPr>
          <a:xfrm>
            <a:off x="5963553" y="2600710"/>
            <a:ext cx="324145" cy="324172"/>
            <a:chOff x="3497300" y="3955025"/>
            <a:chExt cx="295375" cy="295400"/>
          </a:xfrm>
        </p:grpSpPr>
        <p:sp>
          <p:nvSpPr>
            <p:cNvPr id="70" name="Google Shape;459;p23">
              <a:extLst>
                <a:ext uri="{FF2B5EF4-FFF2-40B4-BE49-F238E27FC236}">
                  <a16:creationId xmlns:a16="http://schemas.microsoft.com/office/drawing/2014/main" id="{3F509216-3D38-43B9-9A49-1A117FF1796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23">
              <a:extLst>
                <a:ext uri="{FF2B5EF4-FFF2-40B4-BE49-F238E27FC236}">
                  <a16:creationId xmlns:a16="http://schemas.microsoft.com/office/drawing/2014/main" id="{209CBC4A-799E-4A5C-81E1-2E9A1F821023}"/>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23">
              <a:extLst>
                <a:ext uri="{FF2B5EF4-FFF2-40B4-BE49-F238E27FC236}">
                  <a16:creationId xmlns:a16="http://schemas.microsoft.com/office/drawing/2014/main" id="{877C26FC-8BEA-4A87-92D4-E4CD08FF8070}"/>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78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Besoins de projet :</a:t>
            </a:r>
          </a:p>
          <a:p>
            <a:pPr marL="152400" lvl="0" indent="0" algn="l" rtl="0">
              <a:lnSpc>
                <a:spcPct val="115000"/>
              </a:lnSpc>
              <a:spcBef>
                <a:spcPts val="0"/>
              </a:spcBef>
              <a:spcAft>
                <a:spcPts val="0"/>
              </a:spcAft>
              <a:buClr>
                <a:schemeClr val="dk1"/>
              </a:buClr>
              <a:buSzPts val="1200"/>
              <a:buNone/>
            </a:pPr>
            <a:endParaRPr lang="en-ZA" sz="1600" b="1" dirty="0"/>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800" b="0" i="0" dirty="0">
                <a:solidFill>
                  <a:srgbClr val="0B0060"/>
                </a:solidFill>
                <a:effectLst/>
                <a:latin typeface="Söhne"/>
              </a:rPr>
              <a:t>Réservations en ligne / confirmation par email.</a:t>
            </a:r>
          </a:p>
          <a:p>
            <a:pPr marL="438150" lvl="0" indent="-285750">
              <a:lnSpc>
                <a:spcPct val="115000"/>
              </a:lnSpc>
              <a:buFont typeface="Wingdings" panose="05000000000000000000" pitchFamily="2" charset="2"/>
              <a:buChar char="v"/>
            </a:pPr>
            <a:r>
              <a:rPr lang="fr-FR" sz="1800" dirty="0">
                <a:solidFill>
                  <a:srgbClr val="0B0060"/>
                </a:solidFill>
                <a:latin typeface="Söhne"/>
              </a:rPr>
              <a:t>Visualisation des informations sur l'hôtel.</a:t>
            </a:r>
            <a:endParaRPr lang="de-DE" sz="1800" dirty="0">
              <a:solidFill>
                <a:srgbClr val="0B0060"/>
              </a:solidFill>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b="0" i="0" dirty="0">
                <a:solidFill>
                  <a:srgbClr val="0B0060"/>
                </a:solidFill>
                <a:effectLst/>
                <a:latin typeface="Söhne"/>
              </a:rPr>
              <a:t>Galerie de photos.</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b="0" i="0" dirty="0">
                <a:solidFill>
                  <a:srgbClr val="0B0060"/>
                </a:solidFill>
                <a:effectLst/>
                <a:latin typeface="Söhne"/>
              </a:rPr>
              <a:t>Commentaires .</a:t>
            </a:r>
          </a:p>
          <a:p>
            <a:pPr marL="438150" indent="-285750">
              <a:lnSpc>
                <a:spcPct val="115000"/>
              </a:lnSpc>
              <a:buFont typeface="Wingdings" panose="05000000000000000000" pitchFamily="2" charset="2"/>
              <a:buChar char="v"/>
            </a:pPr>
            <a:r>
              <a:rPr lang="de-DE" sz="1600" dirty="0">
                <a:solidFill>
                  <a:srgbClr val="0B0060"/>
                </a:solidFill>
                <a:latin typeface="Söhne"/>
              </a:rPr>
              <a:t>Chatbot par menu .</a:t>
            </a:r>
            <a:endParaRPr lang="de-DE" sz="1600" b="0" i="0" dirty="0">
              <a:solidFill>
                <a:srgbClr val="0B0060"/>
              </a:solidFill>
              <a:effectLst/>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dirty="0">
                <a:solidFill>
                  <a:srgbClr val="0B0060"/>
                </a:solidFill>
                <a:latin typeface="Söhne"/>
              </a:rPr>
              <a:t>Le contact.</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fr-FR" sz="1600" b="0" i="0" dirty="0">
                <a:solidFill>
                  <a:srgbClr val="0B0060"/>
                </a:solidFill>
                <a:effectLst/>
                <a:latin typeface="Söhne"/>
              </a:rPr>
              <a:t>Localisation .</a:t>
            </a:r>
          </a:p>
          <a:p>
            <a:pPr marL="438150" lvl="0" indent="-285750">
              <a:lnSpc>
                <a:spcPct val="115000"/>
              </a:lnSpc>
              <a:buFont typeface="Wingdings" panose="05000000000000000000" pitchFamily="2" charset="2"/>
              <a:buChar char="v"/>
            </a:pPr>
            <a:r>
              <a:rPr lang="de-DE" sz="1600" dirty="0">
                <a:solidFill>
                  <a:srgbClr val="0B0060"/>
                </a:solidFill>
                <a:latin typeface="Söhne"/>
              </a:rPr>
              <a:t>Paiement en ligne/telechargement de facture.</a:t>
            </a:r>
            <a:endParaRPr lang="fr-FR" sz="1600" dirty="0">
              <a:solidFill>
                <a:srgbClr val="0B0060"/>
              </a:solidFill>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dirty="0">
                <a:solidFill>
                  <a:srgbClr val="0B0060"/>
                </a:solidFill>
                <a:latin typeface="Söhne"/>
              </a:rPr>
              <a:t>Espace admin.</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dirty="0">
                <a:solidFill>
                  <a:srgbClr val="0B0060"/>
                </a:solidFill>
                <a:latin typeface="Söhne"/>
              </a:rPr>
              <a:t>Espace Client.</a:t>
            </a:r>
            <a:endParaRPr sz="1100" dirty="0">
              <a:solidFill>
                <a:srgbClr val="0B0060"/>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608642"/>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Contexte G</a:t>
            </a:r>
            <a:r>
              <a:rPr lang="fr-FR" sz="2400" dirty="0" err="1">
                <a:solidFill>
                  <a:schemeClr val="accent2">
                    <a:lumMod val="75000"/>
                  </a:schemeClr>
                </a:solidFill>
              </a:rPr>
              <a:t>éné</a:t>
            </a:r>
            <a:r>
              <a:rPr lang="en-ZA" sz="2400" dirty="0" err="1">
                <a:solidFill>
                  <a:schemeClr val="accent2">
                    <a:lumMod val="75000"/>
                  </a:schemeClr>
                </a:solidFill>
              </a:rPr>
              <a:t>ral</a:t>
            </a:r>
            <a:r>
              <a:rPr lang="en-ZA" sz="2400" dirty="0">
                <a:solidFill>
                  <a:schemeClr val="accent2">
                    <a:lumMod val="75000"/>
                  </a:schemeClr>
                </a:solidFill>
              </a:rPr>
              <a:t> de </a:t>
            </a:r>
            <a:r>
              <a:rPr lang="en-ZA" sz="2400" dirty="0" err="1">
                <a:solidFill>
                  <a:schemeClr val="accent2">
                    <a:lumMod val="75000"/>
                  </a:schemeClr>
                </a:solidFill>
              </a:rPr>
              <a:t>projet</a:t>
            </a:r>
            <a:endParaRPr lang="de-DE" sz="2400" dirty="0">
              <a:solidFill>
                <a:schemeClr val="accent2">
                  <a:lumMod val="75000"/>
                </a:schemeClr>
              </a:solidFill>
            </a:endParaRPr>
          </a:p>
        </p:txBody>
      </p:sp>
    </p:spTree>
    <p:extLst>
      <p:ext uri="{BB962C8B-B14F-4D97-AF65-F5344CB8AC3E}">
        <p14:creationId xmlns:p14="http://schemas.microsoft.com/office/powerpoint/2010/main" val="21833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10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2" end="2"/>
                                            </p:txEl>
                                          </p:spTgt>
                                        </p:tgtEl>
                                        <p:attrNameLst>
                                          <p:attrName>style.visibility</p:attrName>
                                        </p:attrNameLst>
                                      </p:cBhvr>
                                      <p:to>
                                        <p:strVal val="visible"/>
                                      </p:to>
                                    </p:set>
                                    <p:animEffect transition="in" filter="fade">
                                      <p:cBhvr>
                                        <p:cTn id="23" dur="1000"/>
                                        <p:tgtEl>
                                          <p:spTgt spid="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xEl>
                                              <p:pRg st="3" end="3"/>
                                            </p:txEl>
                                          </p:spTgt>
                                        </p:tgtEl>
                                        <p:attrNameLst>
                                          <p:attrName>style.visibility</p:attrName>
                                        </p:attrNameLst>
                                      </p:cBhvr>
                                      <p:to>
                                        <p:strVal val="visible"/>
                                      </p:to>
                                    </p:set>
                                    <p:animEffect transition="in" filter="fade">
                                      <p:cBhvr>
                                        <p:cTn id="28" dur="1000"/>
                                        <p:tgtEl>
                                          <p:spTgt spid="9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1">
                                            <p:txEl>
                                              <p:pRg st="4" end="4"/>
                                            </p:txEl>
                                          </p:spTgt>
                                        </p:tgtEl>
                                        <p:attrNameLst>
                                          <p:attrName>style.visibility</p:attrName>
                                        </p:attrNameLst>
                                      </p:cBhvr>
                                      <p:to>
                                        <p:strVal val="visible"/>
                                      </p:to>
                                    </p:set>
                                    <p:animEffect transition="in" filter="fade">
                                      <p:cBhvr>
                                        <p:cTn id="33" dur="1000"/>
                                        <p:tgtEl>
                                          <p:spTgt spid="9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1">
                                            <p:txEl>
                                              <p:pRg st="5" end="5"/>
                                            </p:txEl>
                                          </p:spTgt>
                                        </p:tgtEl>
                                        <p:attrNameLst>
                                          <p:attrName>style.visibility</p:attrName>
                                        </p:attrNameLst>
                                      </p:cBhvr>
                                      <p:to>
                                        <p:strVal val="visible"/>
                                      </p:to>
                                    </p:set>
                                    <p:animEffect transition="in" filter="fade">
                                      <p:cBhvr>
                                        <p:cTn id="38" dur="1000"/>
                                        <p:tgtEl>
                                          <p:spTgt spid="9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1">
                                            <p:txEl>
                                              <p:pRg st="6" end="6"/>
                                            </p:txEl>
                                          </p:spTgt>
                                        </p:tgtEl>
                                        <p:attrNameLst>
                                          <p:attrName>style.visibility</p:attrName>
                                        </p:attrNameLst>
                                      </p:cBhvr>
                                      <p:to>
                                        <p:strVal val="visible"/>
                                      </p:to>
                                    </p:set>
                                    <p:animEffect transition="in" filter="fade">
                                      <p:cBhvr>
                                        <p:cTn id="43" dur="1000"/>
                                        <p:tgtEl>
                                          <p:spTgt spid="91">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1">
                                            <p:txEl>
                                              <p:pRg st="7" end="7"/>
                                            </p:txEl>
                                          </p:spTgt>
                                        </p:tgtEl>
                                        <p:attrNameLst>
                                          <p:attrName>style.visibility</p:attrName>
                                        </p:attrNameLst>
                                      </p:cBhvr>
                                      <p:to>
                                        <p:strVal val="visible"/>
                                      </p:to>
                                    </p:set>
                                    <p:animEffect transition="in" filter="fade">
                                      <p:cBhvr>
                                        <p:cTn id="48" dur="1000"/>
                                        <p:tgtEl>
                                          <p:spTgt spid="91">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1">
                                            <p:txEl>
                                              <p:pRg st="8" end="8"/>
                                            </p:txEl>
                                          </p:spTgt>
                                        </p:tgtEl>
                                        <p:attrNameLst>
                                          <p:attrName>style.visibility</p:attrName>
                                        </p:attrNameLst>
                                      </p:cBhvr>
                                      <p:to>
                                        <p:strVal val="visible"/>
                                      </p:to>
                                    </p:set>
                                    <p:animEffect transition="in" filter="fade">
                                      <p:cBhvr>
                                        <p:cTn id="53" dur="1000"/>
                                        <p:tgtEl>
                                          <p:spTgt spid="91">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1">
                                            <p:txEl>
                                              <p:pRg st="9" end="9"/>
                                            </p:txEl>
                                          </p:spTgt>
                                        </p:tgtEl>
                                        <p:attrNameLst>
                                          <p:attrName>style.visibility</p:attrName>
                                        </p:attrNameLst>
                                      </p:cBhvr>
                                      <p:to>
                                        <p:strVal val="visible"/>
                                      </p:to>
                                    </p:set>
                                    <p:animEffect transition="in" filter="fade">
                                      <p:cBhvr>
                                        <p:cTn id="58" dur="1000"/>
                                        <p:tgtEl>
                                          <p:spTgt spid="91">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1">
                                            <p:txEl>
                                              <p:pRg st="10" end="10"/>
                                            </p:txEl>
                                          </p:spTgt>
                                        </p:tgtEl>
                                        <p:attrNameLst>
                                          <p:attrName>style.visibility</p:attrName>
                                        </p:attrNameLst>
                                      </p:cBhvr>
                                      <p:to>
                                        <p:strVal val="visible"/>
                                      </p:to>
                                    </p:set>
                                    <p:animEffect transition="in" filter="fade">
                                      <p:cBhvr>
                                        <p:cTn id="63" dur="1000"/>
                                        <p:tgtEl>
                                          <p:spTgt spid="91">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1">
                                            <p:txEl>
                                              <p:pRg st="11" end="11"/>
                                            </p:txEl>
                                          </p:spTgt>
                                        </p:tgtEl>
                                        <p:attrNameLst>
                                          <p:attrName>style.visibility</p:attrName>
                                        </p:attrNameLst>
                                      </p:cBhvr>
                                      <p:to>
                                        <p:strVal val="visible"/>
                                      </p:to>
                                    </p:set>
                                    <p:animEffect transition="in" filter="fade">
                                      <p:cBhvr>
                                        <p:cTn id="68" dur="1000"/>
                                        <p:tgtEl>
                                          <p:spTgt spid="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8" name="TextBox 17">
            <a:extLst>
              <a:ext uri="{FF2B5EF4-FFF2-40B4-BE49-F238E27FC236}">
                <a16:creationId xmlns:a16="http://schemas.microsoft.com/office/drawing/2014/main" id="{7188B9A0-73FF-43F3-A3B0-64F4DDD25691}"/>
              </a:ext>
            </a:extLst>
          </p:cNvPr>
          <p:cNvSpPr txBox="1"/>
          <p:nvPr/>
        </p:nvSpPr>
        <p:spPr>
          <a:xfrm>
            <a:off x="979532" y="1416457"/>
            <a:ext cx="7317801" cy="2264594"/>
          </a:xfrm>
          <a:prstGeom prst="rect">
            <a:avLst/>
          </a:prstGeom>
          <a:noFill/>
        </p:spPr>
        <p:txBody>
          <a:bodyPr wrap="square">
            <a:spAutoFit/>
          </a:bodyPr>
          <a:lstStyle/>
          <a:p>
            <a:pPr indent="-13970" algn="just">
              <a:lnSpc>
                <a:spcPct val="107000"/>
              </a:lnSpc>
              <a:spcAft>
                <a:spcPts val="800"/>
              </a:spcAft>
            </a:pPr>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La planification du projet est une phase importante d’avant-projet. Elle consiste à prévoir le déroulement de ce dernier tout au long des phases constituant le cycle de développement.</a:t>
            </a:r>
          </a:p>
          <a:p>
            <a:pPr indent="-13970" algn="just">
              <a:lnSpc>
                <a:spcPct val="107000"/>
              </a:lnSpc>
              <a:spcAft>
                <a:spcPts val="800"/>
              </a:spcAft>
            </a:pPr>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Les sprints que nous allons aborder dans les prochaines diapos  permettent une planification, une exécution et une livraison itératives des tâches, favorisant l'adaptabilité, la collaboration et la valeur ajoutée continue.</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pPr indent="-13970" algn="just">
              <a:lnSpc>
                <a:spcPct val="107000"/>
              </a:lnSpc>
              <a:spcAft>
                <a:spcPts val="800"/>
              </a:spcAft>
            </a:pP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Arrow: Down 16">
            <a:extLst>
              <a:ext uri="{FF2B5EF4-FFF2-40B4-BE49-F238E27FC236}">
                <a16:creationId xmlns:a16="http://schemas.microsoft.com/office/drawing/2014/main" id="{808A2E03-C919-4FB7-A188-2913CE896AC7}"/>
              </a:ext>
            </a:extLst>
          </p:cNvPr>
          <p:cNvSpPr/>
          <p:nvPr/>
        </p:nvSpPr>
        <p:spPr>
          <a:xfrm>
            <a:off x="3953933" y="3727706"/>
            <a:ext cx="618067" cy="1064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282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6" name="Image 2">
            <a:extLst>
              <a:ext uri="{FF2B5EF4-FFF2-40B4-BE49-F238E27FC236}">
                <a16:creationId xmlns:a16="http://schemas.microsoft.com/office/drawing/2014/main" id="{B008D9AF-2B4D-4A86-B3C8-D93EFF7CA28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0" y="1676400"/>
            <a:ext cx="7368539" cy="2743200"/>
          </a:xfrm>
          <a:prstGeom prst="rect">
            <a:avLst/>
          </a:prstGeom>
          <a:noFill/>
          <a:ln>
            <a:noFill/>
          </a:ln>
        </p:spPr>
      </p:pic>
      <p:sp>
        <p:nvSpPr>
          <p:cNvPr id="2" name="TextBox 1">
            <a:extLst>
              <a:ext uri="{FF2B5EF4-FFF2-40B4-BE49-F238E27FC236}">
                <a16:creationId xmlns:a16="http://schemas.microsoft.com/office/drawing/2014/main" id="{774D1230-9A0B-4D13-9062-685DA9DCFA08}"/>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1 :</a:t>
            </a:r>
            <a:endParaRPr lang="de-DE" dirty="0">
              <a:solidFill>
                <a:srgbClr val="002060"/>
              </a:solidFill>
            </a:endParaRPr>
          </a:p>
        </p:txBody>
      </p:sp>
    </p:spTree>
    <p:extLst>
      <p:ext uri="{BB962C8B-B14F-4D97-AF65-F5344CB8AC3E}">
        <p14:creationId xmlns:p14="http://schemas.microsoft.com/office/powerpoint/2010/main" val="1408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2366</Words>
  <Application>Microsoft Office PowerPoint</Application>
  <PresentationFormat>Affichage à l'écran (16:9)</PresentationFormat>
  <Paragraphs>296</Paragraphs>
  <Slides>54</Slides>
  <Notes>46</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54</vt:i4>
      </vt:variant>
    </vt:vector>
  </HeadingPairs>
  <TitlesOfParts>
    <vt:vector size="75" baseType="lpstr">
      <vt:lpstr>Felix Titling</vt:lpstr>
      <vt:lpstr>Open Sans</vt:lpstr>
      <vt:lpstr>Times New Roman</vt:lpstr>
      <vt:lpstr>Calibri Light</vt:lpstr>
      <vt:lpstr>Berlin Sans FB Demi</vt:lpstr>
      <vt:lpstr>Arial</vt:lpstr>
      <vt:lpstr>Arial Black</vt:lpstr>
      <vt:lpstr>Gill Sans Ultra Bold Condensed</vt:lpstr>
      <vt:lpstr>Wingdings</vt:lpstr>
      <vt:lpstr>Calibri</vt:lpstr>
      <vt:lpstr>Alfa Slab One</vt:lpstr>
      <vt:lpstr>Carter One</vt:lpstr>
      <vt:lpstr>Söhne</vt:lpstr>
      <vt:lpstr>Livvic</vt:lpstr>
      <vt:lpstr>Bahnschrift Condensed</vt:lpstr>
      <vt:lpstr>Oswald SemiBold</vt:lpstr>
      <vt:lpstr>Roboto</vt:lpstr>
      <vt:lpstr>Andalus</vt:lpstr>
      <vt:lpstr>Bahnschrift Light Condensed</vt:lpstr>
      <vt:lpstr>Playfair Display</vt:lpstr>
      <vt:lpstr>Hotel Business Plan by Slidesgo</vt:lpstr>
      <vt:lpstr>Présentation PowerPoint</vt:lpstr>
      <vt:lpstr>Sommaire</vt:lpstr>
      <vt:lpstr>Introduction</vt:lpstr>
      <vt:lpstr>Contexte Général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Analyse et conception :</vt:lpstr>
      <vt:lpstr>Analyse et conception :</vt:lpstr>
      <vt:lpstr>Analyse et conception :</vt:lpstr>
      <vt:lpstr>Analyse et conception :</vt:lpstr>
      <vt:lpstr>Analyse et conception :</vt:lpstr>
      <vt:lpstr>Les choix technologiques</vt:lpstr>
      <vt:lpstr>Les choix technologiques :</vt:lpstr>
      <vt:lpstr>Les choix technologiques :</vt:lpstr>
      <vt:lpstr>Les choix technologiques :</vt:lpstr>
      <vt:lpstr>Les fonctionnalités  principals de notre projet:</vt:lpstr>
      <vt:lpstr>Les fonctionnalités  principals de notre projet:</vt:lpstr>
      <vt:lpstr>Les fonctionnalités  principals de notre projet:</vt:lpstr>
      <vt:lpstr>Les fonctionnalités  par utilisateur de notre projet:</vt:lpstr>
      <vt:lpstr>Les fonctionnalités  par utilisateur de notre projet:</vt:lpstr>
      <vt:lpstr>Les fonctionnalités  par utilisateur de notre projet:</vt:lpstr>
      <vt:lpstr>Benchmarking  :</vt:lpstr>
      <vt:lpstr>Tests :</vt:lpstr>
      <vt:lpstr>Plan de navigation :</vt:lpstr>
      <vt:lpstr>Plan de navigation :</vt:lpstr>
      <vt:lpstr>Plan de navigation :</vt:lpstr>
      <vt:lpstr>Plan de navigation :</vt:lpstr>
      <vt:lpstr>Plan de navigation :</vt:lpstr>
      <vt:lpstr>Plan de navigation :</vt:lpstr>
      <vt:lpstr>Plan de navigation :</vt:lpstr>
      <vt:lpstr>Plan de navigation :</vt:lpstr>
      <vt:lpstr>Les interfaces : login</vt:lpstr>
      <vt:lpstr>Les interfaces : Register</vt:lpstr>
      <vt:lpstr>Les interfaces : Reservation</vt:lpstr>
      <vt:lpstr>Les interfaces : Espace Client </vt:lpstr>
      <vt:lpstr>Les interfaces : Espace Admin </vt:lpstr>
      <vt:lpstr>Les interfaces : Commenter </vt:lpstr>
      <vt:lpstr>Les interfaces : Contacter </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Business Plan Infographics</dc:title>
  <dc:creator>acer</dc:creator>
  <cp:lastModifiedBy>siarmarwa@gmail.com</cp:lastModifiedBy>
  <cp:revision>133</cp:revision>
  <dcterms:modified xsi:type="dcterms:W3CDTF">2023-06-06T08:53:09Z</dcterms:modified>
</cp:coreProperties>
</file>